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46"/>
  </p:notesMasterIdLst>
  <p:handoutMasterIdLst>
    <p:handoutMasterId r:id="rId47"/>
  </p:handoutMasterIdLst>
  <p:sldIdLst>
    <p:sldId id="355" r:id="rId7"/>
    <p:sldId id="396" r:id="rId8"/>
    <p:sldId id="397" r:id="rId9"/>
    <p:sldId id="434" r:id="rId10"/>
    <p:sldId id="398" r:id="rId11"/>
    <p:sldId id="400" r:id="rId12"/>
    <p:sldId id="435" r:id="rId13"/>
    <p:sldId id="431" r:id="rId14"/>
    <p:sldId id="399" r:id="rId15"/>
    <p:sldId id="429" r:id="rId16"/>
    <p:sldId id="430" r:id="rId17"/>
    <p:sldId id="436" r:id="rId18"/>
    <p:sldId id="402" r:id="rId19"/>
    <p:sldId id="433" r:id="rId20"/>
    <p:sldId id="404" r:id="rId21"/>
    <p:sldId id="405" r:id="rId22"/>
    <p:sldId id="406" r:id="rId23"/>
    <p:sldId id="407" r:id="rId24"/>
    <p:sldId id="408" r:id="rId25"/>
    <p:sldId id="410" r:id="rId26"/>
    <p:sldId id="437" r:id="rId27"/>
    <p:sldId id="409" r:id="rId28"/>
    <p:sldId id="411" r:id="rId29"/>
    <p:sldId id="412" r:id="rId30"/>
    <p:sldId id="413" r:id="rId31"/>
    <p:sldId id="414" r:id="rId32"/>
    <p:sldId id="415" r:id="rId33"/>
    <p:sldId id="416" r:id="rId34"/>
    <p:sldId id="432" r:id="rId35"/>
    <p:sldId id="427" r:id="rId36"/>
    <p:sldId id="428" r:id="rId37"/>
    <p:sldId id="426" r:id="rId38"/>
    <p:sldId id="417" r:id="rId39"/>
    <p:sldId id="424" r:id="rId40"/>
    <p:sldId id="420" r:id="rId41"/>
    <p:sldId id="425" r:id="rId42"/>
    <p:sldId id="438" r:id="rId43"/>
    <p:sldId id="423" r:id="rId44"/>
    <p:sldId id="422" r:id="rId45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8272" autoAdjust="0"/>
  </p:normalViewPr>
  <p:slideViewPr>
    <p:cSldViewPr snapToGrid="0">
      <p:cViewPr varScale="1">
        <p:scale>
          <a:sx n="110" d="100"/>
          <a:sy n="110" d="100"/>
        </p:scale>
        <p:origin x="142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12/10/2025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10/10/2025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32924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9" r:id="rId2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yjxx.github.io/geomindmap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24410" y="2791937"/>
            <a:ext cx="8508999" cy="2937972"/>
          </a:xfrm>
        </p:spPr>
        <p:txBody>
          <a:bodyPr/>
          <a:lstStyle/>
          <a:p>
            <a:r>
              <a:rPr lang="de-DE" altLang="zh-CN" dirty="0" err="1"/>
              <a:t>Bachelor’s</a:t>
            </a:r>
            <a:r>
              <a:rPr lang="de-DE" altLang="zh-CN" dirty="0"/>
              <a:t> Thesis in </a:t>
            </a:r>
            <a:r>
              <a:rPr lang="de-DE" altLang="zh-CN" dirty="0" err="1"/>
              <a:t>Informatics</a:t>
            </a:r>
            <a:endParaRPr lang="de-DE" dirty="0"/>
          </a:p>
          <a:p>
            <a:r>
              <a:rPr lang="de-DE" sz="1200" dirty="0"/>
              <a:t>Technische Universität München</a:t>
            </a:r>
          </a:p>
          <a:p>
            <a:r>
              <a:rPr lang="de-DE" sz="1200" dirty="0"/>
              <a:t>TUM School </a:t>
            </a:r>
            <a:r>
              <a:rPr lang="de-DE" sz="1200" dirty="0" err="1"/>
              <a:t>of</a:t>
            </a:r>
            <a:r>
              <a:rPr lang="de-DE" sz="1200" dirty="0"/>
              <a:t> CIT</a:t>
            </a:r>
          </a:p>
          <a:p>
            <a:endParaRPr lang="de-DE" sz="1200" dirty="0"/>
          </a:p>
          <a:p>
            <a:r>
              <a:rPr lang="de-DE" sz="1200" dirty="0" err="1"/>
              <a:t>Author</a:t>
            </a:r>
            <a:r>
              <a:rPr lang="de-DE" sz="1200" dirty="0"/>
              <a:t>: Yujiaxuan Wang</a:t>
            </a:r>
          </a:p>
          <a:p>
            <a:r>
              <a:rPr lang="de-DE" sz="1200" dirty="0" err="1"/>
              <a:t>Examiner</a:t>
            </a:r>
            <a:r>
              <a:rPr lang="de-DE" sz="1200" dirty="0"/>
              <a:t>: Prof. Dr. </a:t>
            </a:r>
            <a:r>
              <a:rPr lang="de-DE" sz="1200" dirty="0" err="1"/>
              <a:t>Chunyang</a:t>
            </a:r>
            <a:r>
              <a:rPr lang="de-DE" sz="1200" dirty="0"/>
              <a:t> Chen</a:t>
            </a:r>
          </a:p>
          <a:p>
            <a:r>
              <a:rPr lang="de-DE" sz="1200" dirty="0"/>
              <a:t>Supervisor: Dr. Mark </a:t>
            </a:r>
            <a:r>
              <a:rPr lang="de-DE" sz="1200" dirty="0" err="1"/>
              <a:t>Huasong</a:t>
            </a:r>
            <a:r>
              <a:rPr lang="de-DE" sz="1200" dirty="0"/>
              <a:t> Meng</a:t>
            </a:r>
          </a:p>
          <a:p>
            <a:r>
              <a:rPr lang="de-DE" sz="1200" dirty="0" err="1"/>
              <a:t>October</a:t>
            </a:r>
            <a:r>
              <a:rPr lang="de-DE" sz="1200" dirty="0"/>
              <a:t> 7, 2025 in Munich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</p:spPr>
        <p:txBody>
          <a:bodyPr/>
          <a:lstStyle/>
          <a:p>
            <a:r>
              <a:rPr lang="en-US" sz="2800" dirty="0"/>
              <a:t>Tracing Locations Through Words and Images: Investigating Large Language Model Reasoning in Geo-Localization</a:t>
            </a:r>
            <a:endParaRPr lang="de-DE" sz="2800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38B4F-BD64-0713-CF42-004927245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22EDF4-2A21-C19E-B1B7-52EE25E31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46CB8C6-77BF-4EC9-B2B0-D99E6772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sz="2800" dirty="0"/>
              <a:t>RQ1: Benchmark – </a:t>
            </a:r>
            <a:r>
              <a:rPr lang="de-DE" sz="2800" dirty="0" err="1"/>
              <a:t>Results</a:t>
            </a:r>
            <a:endParaRPr lang="de-DE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F7DE05-8A12-FAA5-B591-9BFBDCB9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50" y="1604789"/>
            <a:ext cx="5430699" cy="1967025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835543BE-F762-D557-8576-500F1C2780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22472" y="4079894"/>
            <a:ext cx="5011308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models: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~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city-level correctness (GS ≈ 2.0)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lvl="0" indent="-285750" eaLnBrk="0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Arial" panose="020B0604020202020204" pitchFamily="34" charset="0"/>
              </a:rPr>
              <a:t>OpenAI o4-mini: </a:t>
            </a:r>
            <a:r>
              <a:rPr lang="en-US" altLang="zh-CN" sz="1400" dirty="0">
                <a:latin typeface="Arial" panose="020B0604020202020204" pitchFamily="34" charset="0"/>
              </a:rPr>
              <a:t>medium GS, </a:t>
            </a:r>
            <a:r>
              <a:rPr lang="zh-CN" altLang="zh-CN" sz="1400" dirty="0">
                <a:latin typeface="Arial" panose="020B0604020202020204" pitchFamily="34" charset="0"/>
              </a:rPr>
              <a:t>high token </a:t>
            </a:r>
            <a:r>
              <a:rPr lang="en-US" altLang="zh-CN" sz="1400" dirty="0">
                <a:latin typeface="Arial" panose="020B0604020202020204" pitchFamily="34" charset="0"/>
              </a:rPr>
              <a:t>&amp;</a:t>
            </a:r>
            <a:r>
              <a:rPr lang="zh-CN" altLang="zh-CN" sz="1400" dirty="0">
                <a:latin typeface="Arial" panose="020B0604020202020204" pitchFamily="34" charset="0"/>
              </a:rPr>
              <a:t> time cost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Gemini 2.5 Pro: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GS</a:t>
            </a:r>
            <a:r>
              <a:rPr lang="en-US" altLang="zh-CN" sz="1400" b="1" dirty="0">
                <a:latin typeface="Arial" panose="020B0604020202020204" pitchFamily="34" charset="0"/>
              </a:rPr>
              <a:t>,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 response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Claude Sonnet 4: </a:t>
            </a:r>
            <a:r>
              <a:rPr lang="en-US" altLang="zh-CN" sz="1400" dirty="0">
                <a:latin typeface="Arial" panose="020B0604020202020204" pitchFamily="34" charset="0"/>
              </a:rPr>
              <a:t>lowest GS,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lightweight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ew tokens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2C5977-1969-967C-1653-E75E7D77E421}"/>
              </a:ext>
            </a:extLst>
          </p:cNvPr>
          <p:cNvSpPr/>
          <p:nvPr/>
        </p:nvSpPr>
        <p:spPr>
          <a:xfrm>
            <a:off x="3470999" y="2588301"/>
            <a:ext cx="3816350" cy="266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77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5B6E0-2624-8EE3-F80D-F446572A6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2A7EC5-CB5B-8E23-080B-AD92FDDC8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1A4F29C-33A4-F069-3428-0E5B55F5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sz="2800" dirty="0"/>
              <a:t>RQ1: Benchmark – </a:t>
            </a:r>
            <a:r>
              <a:rPr lang="de-DE" sz="2800" dirty="0" err="1"/>
              <a:t>Results</a:t>
            </a:r>
            <a:endParaRPr lang="de-DE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BD2F5D0-81EB-B3A7-B5B1-F9B07B590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50" y="1604789"/>
            <a:ext cx="5430699" cy="1967025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5AFB409A-F56C-63AC-7AD3-2ABA33A7D3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22472" y="4079894"/>
            <a:ext cx="5270995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models: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~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city-level correctness (GS ≈ 2.0)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lvl="0" indent="-285750" eaLnBrk="0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Arial" panose="020B0604020202020204" pitchFamily="34" charset="0"/>
              </a:rPr>
              <a:t>OpenAI o4-mini: </a:t>
            </a:r>
            <a:r>
              <a:rPr lang="en-US" altLang="zh-CN" sz="1400" dirty="0">
                <a:latin typeface="Arial" panose="020B0604020202020204" pitchFamily="34" charset="0"/>
              </a:rPr>
              <a:t>medium GS, </a:t>
            </a:r>
            <a:r>
              <a:rPr lang="zh-CN" altLang="zh-CN" sz="1400" dirty="0">
                <a:latin typeface="Arial" panose="020B0604020202020204" pitchFamily="34" charset="0"/>
              </a:rPr>
              <a:t>high token </a:t>
            </a:r>
            <a:r>
              <a:rPr lang="en-US" altLang="zh-CN" sz="1400" dirty="0">
                <a:latin typeface="Arial" panose="020B0604020202020204" pitchFamily="34" charset="0"/>
              </a:rPr>
              <a:t>&amp;</a:t>
            </a:r>
            <a:r>
              <a:rPr lang="zh-CN" altLang="zh-CN" sz="1400" dirty="0">
                <a:latin typeface="Arial" panose="020B0604020202020204" pitchFamily="34" charset="0"/>
              </a:rPr>
              <a:t> time cost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Gemini 2.5 Pro: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GS</a:t>
            </a:r>
            <a:r>
              <a:rPr lang="en-US" altLang="zh-CN" sz="1400" dirty="0">
                <a:latin typeface="Arial" panose="020B0604020202020204" pitchFamily="34" charset="0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 response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Claude Sonnet 4: </a:t>
            </a:r>
            <a:r>
              <a:rPr lang="en-US" altLang="zh-CN" sz="1400" b="1" dirty="0">
                <a:latin typeface="Arial" panose="020B0604020202020204" pitchFamily="34" charset="0"/>
              </a:rPr>
              <a:t>lowest GS,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lightweight 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f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ew tokens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29E928C-C7B4-EB8D-8497-FD7F8132960D}"/>
              </a:ext>
            </a:extLst>
          </p:cNvPr>
          <p:cNvSpPr/>
          <p:nvPr/>
        </p:nvSpPr>
        <p:spPr>
          <a:xfrm>
            <a:off x="3365500" y="3020797"/>
            <a:ext cx="3816350" cy="266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8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7FFCF-1D51-380B-95DD-ED8B39AEF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3D67CC-FF1E-BAF2-4B1B-157D4239FD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C713928-9696-19D9-E6DD-470641BE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sz="2800" dirty="0"/>
              <a:t>RQ1: Benchmark – Summary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BB443AC-F3DF-46B1-9608-FB9681441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393" y="2940174"/>
            <a:ext cx="6973752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r>
              <a:rPr lang="en-US" altLang="zh-CN" sz="1600" dirty="0">
                <a:latin typeface="Arial" panose="020B0604020202020204" pitchFamily="34" charset="0"/>
              </a:rPr>
              <a:t>Constructed a dataset with 86 filtered smartphone images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r>
              <a:rPr lang="en-US" altLang="zh-CN" sz="1600" dirty="0">
                <a:latin typeface="Arial" panose="020B0604020202020204" pitchFamily="34" charset="0"/>
              </a:rPr>
              <a:t>Benchmarked 3 models: achieve city-level correctness, behave differently in performance-efficiency trade-off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1400" b="1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093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77A55-BA96-4587-CF17-52DEE9E57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86775D-9825-9F31-F950-6DD8917C9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054DA3C-60B5-5C07-7F46-92587367D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sz="2800" dirty="0"/>
              <a:t>RQ2: </a:t>
            </a:r>
            <a:r>
              <a:rPr lang="de-DE" sz="2800" dirty="0" err="1"/>
              <a:t>Visualization</a:t>
            </a:r>
            <a:r>
              <a:rPr lang="de-DE" sz="2800" dirty="0"/>
              <a:t> – </a:t>
            </a:r>
            <a:r>
              <a:rPr lang="de-DE" sz="2800" dirty="0" err="1"/>
              <a:t>Introduction</a:t>
            </a:r>
            <a:endParaRPr lang="de-DE" sz="2800" dirty="0"/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BF4BC736-84DA-6479-2263-48668E5F6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89" y="1762125"/>
            <a:ext cx="6533942" cy="1940201"/>
          </a:xfrm>
        </p:spPr>
        <p:txBody>
          <a:bodyPr/>
          <a:lstStyle/>
          <a:p>
            <a:r>
              <a:rPr lang="en-US" altLang="zh-CN" sz="1400" b="1" dirty="0"/>
              <a:t>Why do we need visualization?</a:t>
            </a:r>
          </a:p>
          <a:p>
            <a:endParaRPr lang="en-US" altLang="zh-CN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 Reasoning text: long and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zh-CN" sz="1400" dirty="0"/>
              <a:t>Hard to follow, little interpretability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altLang="zh-CN" sz="14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9A00EEB-877C-6BBA-54BA-4E4042239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820" y="3289435"/>
            <a:ext cx="5469037" cy="287249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29E0CD3-1C28-2AA0-6D74-5C022E7614AF}"/>
              </a:ext>
            </a:extLst>
          </p:cNvPr>
          <p:cNvSpPr txBox="1"/>
          <p:nvPr/>
        </p:nvSpPr>
        <p:spPr>
          <a:xfrm>
            <a:off x="375279" y="3859858"/>
            <a:ext cx="1875603" cy="17396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000" b="1" dirty="0">
                <a:latin typeface="+mn-lt"/>
              </a:rPr>
              <a:t>Reasoning Summary: </a:t>
            </a:r>
            <a:r>
              <a:rPr lang="en-US" altLang="zh-CN" sz="1000" dirty="0">
                <a:latin typeface="+mn-lt"/>
              </a:rPr>
              <a:t>I found a search result for the #MOIN sign, which indicates it's located in </a:t>
            </a:r>
            <a:r>
              <a:rPr lang="en-US" altLang="zh-CN" sz="1000" dirty="0" err="1">
                <a:latin typeface="+mn-lt"/>
              </a:rPr>
              <a:t>Wallanlagen</a:t>
            </a:r>
            <a:r>
              <a:rPr lang="en-US" altLang="zh-CN" sz="1000" dirty="0">
                <a:latin typeface="+mn-lt"/>
              </a:rPr>
              <a:t>, Bremen. The description says the ramparts greet visitors in large letters and that it's a green oasis …</a:t>
            </a:r>
          </a:p>
          <a:p>
            <a:pPr>
              <a:lnSpc>
                <a:spcPct val="114000"/>
              </a:lnSpc>
            </a:pPr>
            <a:r>
              <a:rPr lang="de-DE" altLang="zh-CN" sz="1000" b="1" dirty="0" err="1"/>
              <a:t>Conclusion</a:t>
            </a:r>
            <a:r>
              <a:rPr lang="de-DE" altLang="zh-CN" sz="1000" b="1" dirty="0"/>
              <a:t>: </a:t>
            </a:r>
            <a:r>
              <a:rPr lang="de-DE" altLang="zh-CN" sz="1000" dirty="0"/>
              <a:t>Wallanlagen (Parkanlagen am Wall), Bremen-Mitte, Bremen, Germany, Europe</a:t>
            </a:r>
            <a:endParaRPr lang="zh-CN" altLang="en-US" sz="1000" dirty="0" err="1">
              <a:latin typeface="+mn-lt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FD126314-76F4-92C8-BFFC-7ABCD984249B}"/>
              </a:ext>
            </a:extLst>
          </p:cNvPr>
          <p:cNvSpPr/>
          <p:nvPr/>
        </p:nvSpPr>
        <p:spPr>
          <a:xfrm>
            <a:off x="2410292" y="4535866"/>
            <a:ext cx="1160528" cy="38762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A667E46-1426-936D-FE9D-BE2BDCCB560A}"/>
              </a:ext>
            </a:extLst>
          </p:cNvPr>
          <p:cNvSpPr txBox="1"/>
          <p:nvPr/>
        </p:nvSpPr>
        <p:spPr>
          <a:xfrm>
            <a:off x="2410292" y="4439365"/>
            <a:ext cx="1495839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200" b="1" dirty="0" err="1">
                <a:latin typeface="+mn-lt"/>
              </a:rPr>
              <a:t>GeoMindMap</a:t>
            </a:r>
            <a:endParaRPr lang="zh-CN" altLang="en-US" sz="1200" b="1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395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B9EB7-DC5D-E913-FFE0-CF1900F64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CECDB0-3BEC-8D77-47FE-7A7A96BA17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1B2B090-27CE-B62A-0DD9-28ED20AE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RQ2: Visualization – Approach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57B8A1-2058-A807-EF9E-C59FFD41300C}"/>
              </a:ext>
            </a:extLst>
          </p:cNvPr>
          <p:cNvSpPr txBox="1"/>
          <p:nvPr/>
        </p:nvSpPr>
        <p:spPr>
          <a:xfrm>
            <a:off x="626654" y="3154003"/>
            <a:ext cx="8028396" cy="3274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Segmentation: text -&gt; reasoning steps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Entity extraction: text -&gt; entities (clues, locations) -&gt; 2 node lists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Parent and granularity assignment: nodes -&gt; 2 tree layouts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Step-wise matching: step-wise info (mentioned nodes, location status, related clues) -&gt; dynamic update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Visualization: clue map + location map + dynamic + user interaction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6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6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zh-CN" altLang="en-US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91781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D0C52-D3A7-0F58-F62B-40B5027D3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E03A85-0640-A818-5EC4-269D59402C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3D348E-74AB-6ABC-B29E-3EFC457A2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250" y="1667689"/>
            <a:ext cx="1778000" cy="22016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C2E193E-08DE-0366-6D27-4C4FEEFFD180}"/>
              </a:ext>
            </a:extLst>
          </p:cNvPr>
          <p:cNvSpPr txBox="1"/>
          <p:nvPr/>
        </p:nvSpPr>
        <p:spPr>
          <a:xfrm>
            <a:off x="626654" y="3154003"/>
            <a:ext cx="8028396" cy="3274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b="1" dirty="0">
                <a:latin typeface="+mn-lt"/>
              </a:rPr>
              <a:t>Segmentation: text -&gt; reasoning steps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Entity extraction: text -&gt; entities (clues, locations) -&gt; 2 node lists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Parent and granularity assignment: nodes -&gt; 2 tree layouts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Step-wise matching: step-wise info (mentioned nodes, location status, related clues) -&gt; dynamic update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Visualization: clue map + location map + dynamic + user interaction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6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6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zh-CN" altLang="en-US" sz="1600" dirty="0" err="1">
              <a:latin typeface="+mn-lt"/>
            </a:endParaRPr>
          </a:p>
        </p:txBody>
      </p:sp>
      <p:sp>
        <p:nvSpPr>
          <p:cNvPr id="11" name="标题 4">
            <a:extLst>
              <a:ext uri="{FF2B5EF4-FFF2-40B4-BE49-F238E27FC236}">
                <a16:creationId xmlns:a16="http://schemas.microsoft.com/office/drawing/2014/main" id="{B3120660-25C0-D556-F679-F27E74DC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altLang="zh-CN" sz="2800" dirty="0"/>
              <a:t>RQ2: Visualization – Approach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20489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3B214-9862-919E-CC51-268A02DB9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5614C4-AF96-FA44-4608-6D325AF6F1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6ACF70-8305-CE18-49A2-2EAFEE527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273" y="2155348"/>
            <a:ext cx="2019907" cy="16864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4B04A2-D927-F979-A7B4-72022EDBA92A}"/>
              </a:ext>
            </a:extLst>
          </p:cNvPr>
          <p:cNvSpPr txBox="1"/>
          <p:nvPr/>
        </p:nvSpPr>
        <p:spPr>
          <a:xfrm>
            <a:off x="626654" y="3154003"/>
            <a:ext cx="8028396" cy="3274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Segmentation: text -&gt; reasoning steps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b="1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b="1" dirty="0">
                <a:latin typeface="+mn-lt"/>
              </a:rPr>
              <a:t>Entity extraction: text -&gt; entities (clues, locations) -&gt; 2 node lists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Parent and granularity assignment: nodes -&gt; 2 tree layouts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Step-wise matching: step-wise info (mentioned nodes, location status, related clues) -&gt; dynamic update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Visualization: clue map + location map + dynamic + user interaction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6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6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zh-CN" altLang="en-US" sz="1600" dirty="0" err="1">
              <a:latin typeface="+mn-lt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id="{700F85BE-C65B-1EC2-E79F-9655ED1AE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altLang="zh-CN" sz="2800" dirty="0"/>
              <a:t>RQ2: Visualization – Approach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6939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0F3BB-9E59-4C79-F751-1E5B9E0C1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CBC053-F001-1369-1F0E-24961912C6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D7BE10-B3BF-2F03-CB76-CE6ED807F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56" y="1427018"/>
            <a:ext cx="3064478" cy="13039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378EFA8-BEAA-8866-4C1D-91E8B7524A13}"/>
              </a:ext>
            </a:extLst>
          </p:cNvPr>
          <p:cNvSpPr txBox="1"/>
          <p:nvPr/>
        </p:nvSpPr>
        <p:spPr>
          <a:xfrm>
            <a:off x="626654" y="3154003"/>
            <a:ext cx="8028396" cy="3274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Segmentation: text -&gt; reasoning steps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Entity extraction: text -&gt; entities (clues, locations) -&gt; 2 node lists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b="1" dirty="0">
                <a:latin typeface="+mn-lt"/>
              </a:rPr>
              <a:t>Parent and granularity assignment: nodes -&gt; 2 tree layouts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Step-wise matching: step-wise info (mentioned nodes, location status, related clues) -&gt; dynamic update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Visualization: clue map + location map + dynamic + user interaction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6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6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zh-CN" altLang="en-US" sz="1600" dirty="0" err="1">
              <a:latin typeface="+mn-lt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id="{DBE01727-80D0-F9EC-C6D0-4F81140C9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altLang="zh-CN" sz="2800" dirty="0"/>
              <a:t>RQ2: Visualization – Approach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34039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8B76A-57C7-0B22-D8E2-324F19E41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CFC255-B9FA-6E8F-0E37-B90AA7BC06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A2C270C-868A-54CD-ED49-EBD15902E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563" y="1612336"/>
            <a:ext cx="3146635" cy="22421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D50BC4-A886-73C3-E9B3-B9D1232E76B1}"/>
              </a:ext>
            </a:extLst>
          </p:cNvPr>
          <p:cNvSpPr txBox="1"/>
          <p:nvPr/>
        </p:nvSpPr>
        <p:spPr>
          <a:xfrm>
            <a:off x="626654" y="3154003"/>
            <a:ext cx="8028396" cy="3274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Segmentation: text -&gt; reasoning steps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Entity extraction: text -&gt; entities (clues, locations) -&gt; 2 node lists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Parent and granularity assignment: nodes -&gt; 2 tree layouts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b="1" dirty="0">
                <a:latin typeface="+mn-lt"/>
              </a:rPr>
              <a:t>Step-wise matching: step-wise info (mentioned nodes, location status, related clues) -&gt; dynamic update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Visualization: clue map + location map + dynamic + user interaction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6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6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zh-CN" altLang="en-US" sz="1600" dirty="0" err="1">
              <a:latin typeface="+mn-lt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id="{E959BAED-1114-B90B-819A-543E2789A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altLang="zh-CN" sz="2800" dirty="0"/>
              <a:t>RQ2: Visualization – Approach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02300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9B254-DC7B-BF68-99E0-BF5F60D45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E20C39-6783-FA4D-FEE9-C737318700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3B81C8-9E83-42DF-D124-55C380F6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62" y="1527920"/>
            <a:ext cx="3824771" cy="20915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8D711E6-7C49-88C9-E9BF-A0369A3072F4}"/>
              </a:ext>
            </a:extLst>
          </p:cNvPr>
          <p:cNvSpPr txBox="1"/>
          <p:nvPr/>
        </p:nvSpPr>
        <p:spPr>
          <a:xfrm>
            <a:off x="626654" y="3154003"/>
            <a:ext cx="8028396" cy="3274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Segmentation: text -&gt; reasoning steps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Entity extraction: text -&gt; entities (clues, locations) -&gt; 2 node lists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Parent and granularity assignment: nodes -&gt; 2 tree layouts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dirty="0">
                <a:latin typeface="+mn-lt"/>
              </a:rPr>
              <a:t>Step-wise matching: step-wise info (mentioned nodes, location status, related clues) -&gt; dynamic update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2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altLang="zh-CN" sz="1200" b="1" dirty="0">
                <a:latin typeface="+mn-lt"/>
              </a:rPr>
              <a:t>Visualization: clue map + location map + dynamic + user interaction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6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600" dirty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endParaRPr lang="en-US" altLang="zh-CN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zh-CN" altLang="en-US" sz="1600" dirty="0" err="1">
              <a:latin typeface="+mn-lt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id="{6E7D3C4F-BA87-AD1C-8546-9B054FCE0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altLang="zh-CN" sz="2800" dirty="0"/>
              <a:t>RQ2: Visualization – Approach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6147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7A5FC-8662-BBB9-EC3F-2D05B9427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95CA46F-7DBD-47B3-B101-8AC5789A6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6939354" cy="2581212"/>
          </a:xfrm>
        </p:spPr>
        <p:txBody>
          <a:bodyPr/>
          <a:lstStyle/>
          <a:p>
            <a:r>
              <a:rPr sz="1400" b="1" dirty="0"/>
              <a:t>LLMs </a:t>
            </a:r>
            <a:r>
              <a:rPr sz="1400" b="1" dirty="0" err="1"/>
              <a:t>show</a:t>
            </a:r>
            <a:r>
              <a:rPr sz="1400" b="1" dirty="0"/>
              <a:t> strong </a:t>
            </a:r>
            <a:r>
              <a:rPr sz="1400" b="1" dirty="0" err="1"/>
              <a:t>reasoning</a:t>
            </a:r>
            <a:r>
              <a:rPr sz="1400" b="1" dirty="0"/>
              <a:t> </a:t>
            </a:r>
            <a:r>
              <a:rPr sz="1400" b="1" dirty="0" err="1"/>
              <a:t>abilities</a:t>
            </a:r>
            <a:endParaRPr lang="de-DE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But: </a:t>
            </a:r>
            <a:r>
              <a:rPr lang="de-DE" sz="1400" dirty="0" err="1"/>
              <a:t>reasoning</a:t>
            </a:r>
            <a:r>
              <a:rPr lang="de-DE" sz="1400" dirty="0"/>
              <a:t> </a:t>
            </a:r>
            <a:r>
              <a:rPr lang="de-DE" sz="1400" dirty="0" err="1"/>
              <a:t>process</a:t>
            </a:r>
            <a:r>
              <a:rPr lang="de-DE" sz="1400" dirty="0"/>
              <a:t> </a:t>
            </a:r>
            <a:r>
              <a:rPr lang="de-DE" sz="1400" dirty="0" err="1"/>
              <a:t>remains</a:t>
            </a:r>
            <a:r>
              <a:rPr lang="de-DE" sz="1400" dirty="0"/>
              <a:t> a </a:t>
            </a:r>
            <a:r>
              <a:rPr lang="de-DE" sz="1400" dirty="0" err="1"/>
              <a:t>black</a:t>
            </a:r>
            <a:r>
              <a:rPr lang="de-DE" sz="1400" dirty="0"/>
              <a:t>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Multi-modal </a:t>
            </a:r>
            <a:r>
              <a:rPr lang="de-DE" sz="1400" dirty="0" err="1"/>
              <a:t>reasoning</a:t>
            </a:r>
            <a:r>
              <a:rPr lang="de-DE" sz="1400" dirty="0"/>
              <a:t>: </a:t>
            </a:r>
            <a:r>
              <a:rPr lang="de-DE" sz="1400" dirty="0" err="1"/>
              <a:t>more</a:t>
            </a:r>
            <a:r>
              <a:rPr lang="de-DE" sz="1400" dirty="0"/>
              <a:t> </a:t>
            </a:r>
            <a:r>
              <a:rPr lang="de-DE" sz="1400" dirty="0" err="1"/>
              <a:t>opaque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Need </a:t>
            </a:r>
            <a:r>
              <a:rPr lang="de-DE" sz="1400" dirty="0" err="1"/>
              <a:t>interpretability</a:t>
            </a:r>
            <a:endParaRPr lang="de-DE" sz="1400" dirty="0"/>
          </a:p>
          <a:p>
            <a:endParaRPr lang="de-DE" sz="1400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400" b="1" dirty="0"/>
              <a:t>Through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lens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geo-</a:t>
            </a:r>
            <a:r>
              <a:rPr lang="de-DE" sz="1400" b="1" dirty="0" err="1"/>
              <a:t>localization</a:t>
            </a:r>
            <a:r>
              <a:rPr lang="de-DE" sz="1400" b="1" dirty="0"/>
              <a:t>: </a:t>
            </a:r>
            <a:r>
              <a:rPr lang="de-DE" sz="1400" b="1" i="1" dirty="0"/>
              <a:t>„ </a:t>
            </a:r>
            <a:r>
              <a:rPr lang="de-DE" sz="1400" b="1" i="1" dirty="0" err="1"/>
              <a:t>Where</a:t>
            </a:r>
            <a:r>
              <a:rPr lang="de-DE" sz="1400" b="1" i="1" dirty="0"/>
              <a:t> </a:t>
            </a:r>
            <a:r>
              <a:rPr lang="de-DE" sz="1400" b="1" i="1" dirty="0" err="1"/>
              <a:t>is</a:t>
            </a:r>
            <a:r>
              <a:rPr lang="de-DE" sz="1400" b="1" i="1" dirty="0"/>
              <a:t> </a:t>
            </a:r>
            <a:r>
              <a:rPr lang="de-DE" sz="1400" b="1" i="1" dirty="0" err="1"/>
              <a:t>this</a:t>
            </a:r>
            <a:r>
              <a:rPr lang="de-DE" sz="1400" b="1" i="1" dirty="0"/>
              <a:t> </a:t>
            </a:r>
            <a:r>
              <a:rPr lang="de-DE" sz="1400" b="1" i="1" dirty="0" err="1"/>
              <a:t>photo</a:t>
            </a:r>
            <a:r>
              <a:rPr lang="de-DE" sz="1400" b="1" i="1" dirty="0"/>
              <a:t> </a:t>
            </a:r>
            <a:r>
              <a:rPr lang="de-DE" sz="1400" b="1" i="1" dirty="0" err="1"/>
              <a:t>taken</a:t>
            </a:r>
            <a:r>
              <a:rPr lang="de-DE" sz="1400" b="1" i="1" dirty="0"/>
              <a:t>? “</a:t>
            </a:r>
            <a:endParaRPr lang="de-DE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sz="1400" dirty="0"/>
              <a:t>Ideal </a:t>
            </a:r>
            <a:r>
              <a:rPr lang="de-DE" altLang="zh-CN" sz="1400" dirty="0" err="1"/>
              <a:t>test</a:t>
            </a:r>
            <a:r>
              <a:rPr lang="de-DE" altLang="zh-CN" sz="1400" dirty="0"/>
              <a:t> </a:t>
            </a:r>
            <a:r>
              <a:rPr lang="de-DE" altLang="zh-CN" sz="1400" dirty="0" err="1"/>
              <a:t>case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Complex</a:t>
            </a:r>
            <a:r>
              <a:rPr lang="de-DE" sz="1400" dirty="0"/>
              <a:t>: </a:t>
            </a:r>
            <a:r>
              <a:rPr lang="de-DE" sz="1400" dirty="0" err="1"/>
              <a:t>requires</a:t>
            </a:r>
            <a:r>
              <a:rPr lang="de-DE" sz="1400" dirty="0"/>
              <a:t> multi-</a:t>
            </a:r>
            <a:r>
              <a:rPr lang="de-DE" sz="1400" dirty="0" err="1"/>
              <a:t>step</a:t>
            </a:r>
            <a:r>
              <a:rPr lang="de-DE" sz="1400" dirty="0"/>
              <a:t> </a:t>
            </a:r>
            <a:r>
              <a:rPr lang="de-DE" sz="1400" dirty="0" err="1"/>
              <a:t>reasoning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Reasoning</a:t>
            </a:r>
            <a:r>
              <a:rPr lang="de-DE" sz="1400" dirty="0"/>
              <a:t> </a:t>
            </a:r>
            <a:r>
              <a:rPr lang="de-DE" sz="1400" dirty="0" err="1"/>
              <a:t>follows</a:t>
            </a:r>
            <a:r>
              <a:rPr lang="de-DE" sz="1400" dirty="0"/>
              <a:t> </a:t>
            </a:r>
            <a:r>
              <a:rPr lang="de-DE" sz="1400" dirty="0" err="1"/>
              <a:t>structure</a:t>
            </a:r>
            <a:endParaRPr lang="de-DE" sz="1400" dirty="0"/>
          </a:p>
          <a:p>
            <a:endParaRPr sz="2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2017AE-F742-7302-6DEA-B2FE727AE2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C302684-963F-CC3B-1ED9-78E7CE122C1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2800" dirty="0"/>
              <a:t>Motivation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CF5E18-EC51-013F-E6FE-92140205C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675" y="5047912"/>
            <a:ext cx="1130866" cy="8465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147400-A6DF-C987-2373-A1A44731B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488" y="5139286"/>
            <a:ext cx="1176827" cy="8868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4A594CB-9378-70D3-3E3D-3451054C6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765" y="5289573"/>
            <a:ext cx="1161388" cy="8492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87D722-9959-70D8-524E-9EC2213B5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790" y="5394427"/>
            <a:ext cx="1158377" cy="84925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C69A1AB-1406-A8CE-BA73-C2A6B2898439}"/>
              </a:ext>
            </a:extLst>
          </p:cNvPr>
          <p:cNvSpPr txBox="1"/>
          <p:nvPr/>
        </p:nvSpPr>
        <p:spPr>
          <a:xfrm>
            <a:off x="4323659" y="5021110"/>
            <a:ext cx="16249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Model: </a:t>
            </a:r>
            <a:r>
              <a:rPr lang="en-US" altLang="zh-CN" sz="1050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street lamps seem German, and it's lightly raining. </a:t>
            </a:r>
          </a:p>
          <a:p>
            <a:r>
              <a:rPr lang="en-US" altLang="zh-CN" sz="105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…</a:t>
            </a:r>
            <a:endParaRPr lang="en-US" altLang="zh-CN" sz="1050" dirty="0">
              <a:latin typeface="Cambria" panose="02040503050406030204" pitchFamily="18" charset="0"/>
            </a:endParaRPr>
          </a:p>
          <a:p>
            <a:r>
              <a:rPr lang="en-US" altLang="zh-CN" sz="1050" dirty="0">
                <a:latin typeface="Cambria" panose="02040503050406030204" pitchFamily="18" charset="0"/>
              </a:rPr>
              <a:t>I conclude with </a:t>
            </a:r>
            <a:r>
              <a:rPr lang="de-DE" altLang="zh-CN" sz="1050" b="1" dirty="0">
                <a:latin typeface="Cambria" panose="02040503050406030204" pitchFamily="18" charset="0"/>
              </a:rPr>
              <a:t>Weststadt, Herzberg am Harz, Lower Saxony, Germany</a:t>
            </a:r>
            <a:endParaRPr lang="zh-CN" altLang="en-US" sz="1050" b="1" dirty="0">
              <a:latin typeface="Cambria" panose="020405030504060302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13AC742-89E9-0965-3B25-58E9AF5D9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2302" y="4345496"/>
            <a:ext cx="526268" cy="6434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F8A5926-68B4-4A0D-4B83-7CF6CA8E0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69" y="4343400"/>
            <a:ext cx="526268" cy="61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25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85E40-37BF-16BB-CB90-52DF35408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337AF4-D6F5-14C5-1839-C0CC837D0B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F35AB1C-2615-345E-1299-C152825B3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RQ2: Visualization – Results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1FA5AD-8803-E13D-6CE3-F428F33D4984}"/>
              </a:ext>
            </a:extLst>
          </p:cNvPr>
          <p:cNvSpPr txBox="1"/>
          <p:nvPr/>
        </p:nvSpPr>
        <p:spPr>
          <a:xfrm>
            <a:off x="3318900" y="3090446"/>
            <a:ext cx="3704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hlinkClick r:id="rId2"/>
              </a:rPr>
              <a:t>https://wyjxx.github.io/geomindmap/</a:t>
            </a:r>
            <a:endParaRPr lang="en-US" altLang="zh-CN" sz="1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2B3C8A-F83D-CC76-B5BF-FB2E4467AB78}"/>
              </a:ext>
            </a:extLst>
          </p:cNvPr>
          <p:cNvSpPr txBox="1"/>
          <p:nvPr/>
        </p:nvSpPr>
        <p:spPr>
          <a:xfrm>
            <a:off x="2222500" y="3131803"/>
            <a:ext cx="102331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Web Demo:</a:t>
            </a:r>
            <a:endParaRPr lang="zh-CN" altLang="en-US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058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4AAB2-DE7B-03E6-218F-C71B2A091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640C2A-81A3-06CA-28B8-F8150CA409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8AC460B-87E9-DED5-BCBE-7A373D4F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RQ2: Visualization – Summary</a:t>
            </a:r>
            <a:endParaRPr lang="zh-CN" alt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59E143-1BD6-B235-1C7A-DB6B59839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168" y="3123518"/>
            <a:ext cx="5680766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r>
              <a:rPr lang="en-US" altLang="zh-CN" sz="1600" dirty="0">
                <a:latin typeface="Arial" panose="020B0604020202020204" pitchFamily="34" charset="0"/>
              </a:rPr>
              <a:t>Introduced visualization framework </a:t>
            </a:r>
            <a:r>
              <a:rPr lang="en-US" altLang="zh-CN" sz="1600" dirty="0" err="1">
                <a:latin typeface="Arial" panose="020B0604020202020204" pitchFamily="34" charset="0"/>
              </a:rPr>
              <a:t>GeoMindMap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r>
              <a:rPr lang="en-US" altLang="zh-CN" sz="1600" dirty="0">
                <a:latin typeface="Arial" panose="020B0604020202020204" pitchFamily="34" charset="0"/>
              </a:rPr>
              <a:t>Enabled fine-grained and dynamic interpretability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1400" b="1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9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4CF21-55F2-A55A-F4FC-98909EFB1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C51AB0-7F3C-FB88-0F18-3570D9530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B57304A-2B5B-54F6-9B19-8EC74853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RQ3: Characterization – Introduction</a:t>
            </a:r>
            <a:endParaRPr lang="zh-CN" altLang="en-US" sz="2800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EE31C0C-857C-AFA1-D498-B40C44B39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035" y="2788587"/>
            <a:ext cx="6297930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hangingPunct="0"/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hangingPunct="0"/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Beyond performance and visualization </a:t>
            </a:r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hangingPunct="0">
              <a:buFont typeface="Wingdings" panose="05000000000000000000" pitchFamily="2" charset="2"/>
              <a:buChar char="è"/>
            </a:pPr>
            <a:r>
              <a:rPr lang="en-US" altLang="zh-CN" sz="1600" dirty="0"/>
              <a:t>Identify consistent reasoning features in model trajectories</a:t>
            </a:r>
          </a:p>
          <a:p>
            <a:pPr marL="742950" lvl="1" indent="-285750" eaLnBrk="0" hangingPunct="0">
              <a:buFont typeface="Wingdings" panose="05000000000000000000" pitchFamily="2" charset="2"/>
              <a:buChar char="è"/>
            </a:pP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92738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0B8AA-56C6-38B2-069D-2A1F015CE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190394-E589-9B27-A4B4-EBB68AC413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DBCDB05-A0F6-0F9E-A590-F6F77639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RQ3: Characterization – Approach</a:t>
            </a:r>
            <a:endParaRPr lang="zh-CN" altLang="en-US" sz="2800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FA5F102-602B-BF45-39D4-83B07EA3F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71274"/>
            <a:ext cx="6057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b="1" dirty="0"/>
              <a:t>Reasoning Gap: mention a location without supporting clues</a:t>
            </a:r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/>
              <a:t>Self-Reflection: revisit and change location decision status</a:t>
            </a:r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/>
              <a:t>Breadth-First (BF) Strategy: </a:t>
            </a:r>
            <a:r>
              <a:rPr lang="de-DE" altLang="zh-CN" sz="1400" dirty="0"/>
              <a:t>divergent </a:t>
            </a:r>
            <a:r>
              <a:rPr lang="de-DE" altLang="zh-CN" sz="1400" dirty="0" err="1"/>
              <a:t>exploration</a:t>
            </a:r>
            <a:r>
              <a:rPr lang="de-DE" altLang="zh-CN" sz="1400" dirty="0"/>
              <a:t> </a:t>
            </a:r>
            <a:r>
              <a:rPr lang="de-DE" altLang="zh-CN" sz="1400" dirty="0" err="1"/>
              <a:t>strategy</a:t>
            </a:r>
            <a:r>
              <a:rPr lang="de-DE" altLang="zh-CN" sz="1400" dirty="0"/>
              <a:t>, </a:t>
            </a:r>
            <a:r>
              <a:rPr lang="de-DE" altLang="zh-CN" sz="1400" dirty="0" err="1"/>
              <a:t>list</a:t>
            </a:r>
            <a:r>
              <a:rPr lang="de-DE" altLang="zh-CN" sz="1400" dirty="0"/>
              <a:t> </a:t>
            </a:r>
            <a:r>
              <a:rPr lang="de-DE" altLang="zh-CN" sz="1400" dirty="0" err="1"/>
              <a:t>clues</a:t>
            </a:r>
            <a:r>
              <a:rPr lang="de-DE" altLang="zh-CN" sz="1400" dirty="0"/>
              <a:t> and </a:t>
            </a:r>
            <a:r>
              <a:rPr lang="de-DE" altLang="zh-CN" sz="1400" dirty="0" err="1"/>
              <a:t>locations</a:t>
            </a:r>
            <a:r>
              <a:rPr lang="de-DE" altLang="zh-CN" sz="1400" dirty="0"/>
              <a:t> </a:t>
            </a:r>
            <a:r>
              <a:rPr lang="de-DE" altLang="zh-CN" sz="1400" dirty="0" err="1"/>
              <a:t>broadly</a:t>
            </a:r>
            <a:endParaRPr lang="de-DE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/>
              <a:t>Depth-First (DF) Strategy: </a:t>
            </a:r>
            <a:r>
              <a:rPr lang="de-DE" altLang="zh-CN" sz="1400" dirty="0" err="1"/>
              <a:t>convergent</a:t>
            </a:r>
            <a:r>
              <a:rPr lang="de-DE" altLang="zh-CN" sz="1400" dirty="0"/>
              <a:t> </a:t>
            </a:r>
            <a:r>
              <a:rPr lang="de-DE" altLang="zh-CN" sz="1400" dirty="0" err="1"/>
              <a:t>verification</a:t>
            </a:r>
            <a:r>
              <a:rPr lang="de-DE" altLang="zh-CN" sz="1400" dirty="0"/>
              <a:t> </a:t>
            </a:r>
            <a:r>
              <a:rPr lang="de-DE" altLang="zh-CN" sz="1400" dirty="0" err="1"/>
              <a:t>strategy</a:t>
            </a:r>
            <a:r>
              <a:rPr lang="de-DE" altLang="zh-CN" sz="1400" dirty="0"/>
              <a:t>, </a:t>
            </a:r>
            <a:r>
              <a:rPr lang="de-DE" altLang="zh-CN" sz="1400" dirty="0" err="1"/>
              <a:t>focus</a:t>
            </a:r>
            <a:r>
              <a:rPr lang="de-DE" altLang="zh-CN" sz="1400" dirty="0"/>
              <a:t> on </a:t>
            </a:r>
            <a:r>
              <a:rPr lang="de-DE" altLang="zh-CN" sz="1400" dirty="0" err="1"/>
              <a:t>specific</a:t>
            </a:r>
            <a:r>
              <a:rPr lang="de-DE" altLang="zh-CN" sz="1400" dirty="0"/>
              <a:t> </a:t>
            </a:r>
            <a:r>
              <a:rPr lang="de-DE" altLang="zh-CN" sz="1400" dirty="0" err="1"/>
              <a:t>hypothesis</a:t>
            </a:r>
            <a:r>
              <a:rPr lang="de-DE" altLang="zh-CN" sz="1400" dirty="0"/>
              <a:t> </a:t>
            </a:r>
            <a:r>
              <a:rPr lang="de-DE" altLang="zh-CN" sz="1400" dirty="0" err="1"/>
              <a:t>with</a:t>
            </a:r>
            <a:r>
              <a:rPr lang="de-DE" altLang="zh-CN" sz="1400" dirty="0"/>
              <a:t> </a:t>
            </a:r>
            <a:r>
              <a:rPr lang="de-DE" altLang="zh-CN" sz="1400" dirty="0" err="1"/>
              <a:t>detailed</a:t>
            </a:r>
            <a:r>
              <a:rPr lang="de-DE" altLang="zh-CN" sz="1400" dirty="0"/>
              <a:t> check</a:t>
            </a:r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endParaRPr lang="de-DE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/>
              <a:t>Strategy Switch: transition between BF and DF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F015A5-CA4D-F7B5-0C48-C8B9BEAC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013" y="3005263"/>
            <a:ext cx="1941343" cy="113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93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265C1-8549-DE4E-BB12-CD2B98A02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2918B9-A2D0-E905-6E63-45B5D3A54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1CBAE81-8DA1-BC45-2192-042970E77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RQ3: Characterization – Approach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F96001-5CF8-3F24-02DD-F45B2A3BC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420" y="3052657"/>
            <a:ext cx="2052000" cy="131031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366A05D4-34EE-4948-03A5-7B6AB564D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71274"/>
            <a:ext cx="6057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/>
              <a:t>Reasoning Gap: mention a location without supporting clues</a:t>
            </a:r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b="1" dirty="0"/>
              <a:t>Self-Reflection: revisit and change location decision status</a:t>
            </a:r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/>
              <a:t>Breadth-First (BF) Strategy: </a:t>
            </a:r>
            <a:r>
              <a:rPr lang="de-DE" altLang="zh-CN" sz="1400" dirty="0"/>
              <a:t>divergent </a:t>
            </a:r>
            <a:r>
              <a:rPr lang="de-DE" altLang="zh-CN" sz="1400" dirty="0" err="1"/>
              <a:t>exploration</a:t>
            </a:r>
            <a:r>
              <a:rPr lang="de-DE" altLang="zh-CN" sz="1400" dirty="0"/>
              <a:t> </a:t>
            </a:r>
            <a:r>
              <a:rPr lang="de-DE" altLang="zh-CN" sz="1400" dirty="0" err="1"/>
              <a:t>strategy</a:t>
            </a:r>
            <a:r>
              <a:rPr lang="de-DE" altLang="zh-CN" sz="1400" dirty="0"/>
              <a:t>, </a:t>
            </a:r>
            <a:r>
              <a:rPr lang="de-DE" altLang="zh-CN" sz="1400" dirty="0" err="1"/>
              <a:t>list</a:t>
            </a:r>
            <a:r>
              <a:rPr lang="de-DE" altLang="zh-CN" sz="1400" dirty="0"/>
              <a:t> </a:t>
            </a:r>
            <a:r>
              <a:rPr lang="de-DE" altLang="zh-CN" sz="1400" dirty="0" err="1"/>
              <a:t>clues</a:t>
            </a:r>
            <a:r>
              <a:rPr lang="de-DE" altLang="zh-CN" sz="1400" dirty="0"/>
              <a:t> and </a:t>
            </a:r>
            <a:r>
              <a:rPr lang="de-DE" altLang="zh-CN" sz="1400" dirty="0" err="1"/>
              <a:t>locations</a:t>
            </a:r>
            <a:r>
              <a:rPr lang="de-DE" altLang="zh-CN" sz="1400" dirty="0"/>
              <a:t> </a:t>
            </a:r>
            <a:r>
              <a:rPr lang="de-DE" altLang="zh-CN" sz="1400" dirty="0" err="1"/>
              <a:t>broadly</a:t>
            </a:r>
            <a:endParaRPr lang="de-DE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/>
              <a:t>Depth-First (DF) Strategy: </a:t>
            </a:r>
            <a:r>
              <a:rPr lang="de-DE" altLang="zh-CN" sz="1400" dirty="0" err="1"/>
              <a:t>convergent</a:t>
            </a:r>
            <a:r>
              <a:rPr lang="de-DE" altLang="zh-CN" sz="1400" dirty="0"/>
              <a:t> </a:t>
            </a:r>
            <a:r>
              <a:rPr lang="de-DE" altLang="zh-CN" sz="1400" dirty="0" err="1"/>
              <a:t>verification</a:t>
            </a:r>
            <a:r>
              <a:rPr lang="de-DE" altLang="zh-CN" sz="1400" dirty="0"/>
              <a:t> </a:t>
            </a:r>
            <a:r>
              <a:rPr lang="de-DE" altLang="zh-CN" sz="1400" dirty="0" err="1"/>
              <a:t>strategy</a:t>
            </a:r>
            <a:r>
              <a:rPr lang="de-DE" altLang="zh-CN" sz="1400" dirty="0"/>
              <a:t>, </a:t>
            </a:r>
            <a:r>
              <a:rPr lang="de-DE" altLang="zh-CN" sz="1400" dirty="0" err="1"/>
              <a:t>focus</a:t>
            </a:r>
            <a:r>
              <a:rPr lang="de-DE" altLang="zh-CN" sz="1400" dirty="0"/>
              <a:t> on </a:t>
            </a:r>
            <a:r>
              <a:rPr lang="de-DE" altLang="zh-CN" sz="1400" dirty="0" err="1"/>
              <a:t>specific</a:t>
            </a:r>
            <a:r>
              <a:rPr lang="de-DE" altLang="zh-CN" sz="1400" dirty="0"/>
              <a:t> </a:t>
            </a:r>
            <a:r>
              <a:rPr lang="de-DE" altLang="zh-CN" sz="1400" dirty="0" err="1"/>
              <a:t>hypothesis</a:t>
            </a:r>
            <a:r>
              <a:rPr lang="de-DE" altLang="zh-CN" sz="1400" dirty="0"/>
              <a:t> </a:t>
            </a:r>
            <a:r>
              <a:rPr lang="de-DE" altLang="zh-CN" sz="1400" dirty="0" err="1"/>
              <a:t>with</a:t>
            </a:r>
            <a:r>
              <a:rPr lang="de-DE" altLang="zh-CN" sz="1400" dirty="0"/>
              <a:t> </a:t>
            </a:r>
            <a:r>
              <a:rPr lang="de-DE" altLang="zh-CN" sz="1400" dirty="0" err="1"/>
              <a:t>detailed</a:t>
            </a:r>
            <a:r>
              <a:rPr lang="de-DE" altLang="zh-CN" sz="1400" dirty="0"/>
              <a:t> check</a:t>
            </a:r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endParaRPr lang="de-DE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/>
              <a:t>Strategy Switch: transition between BF and DF</a:t>
            </a:r>
          </a:p>
        </p:txBody>
      </p:sp>
    </p:spTree>
    <p:extLst>
      <p:ext uri="{BB962C8B-B14F-4D97-AF65-F5344CB8AC3E}">
        <p14:creationId xmlns:p14="http://schemas.microsoft.com/office/powerpoint/2010/main" val="3286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4956F-B7BC-029F-7F77-B4B351442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889891-E6F7-8C40-3881-B1FCBC7C68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54841D5-8842-66E9-2CA3-EAD1B4F97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RQ3: Characterization – Approach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01A0C4-ACF5-097D-52CA-BBE097BB1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322" y="2048497"/>
            <a:ext cx="1942338" cy="3639909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0251206B-25BA-1724-7C4E-F8A2B5101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71274"/>
            <a:ext cx="6057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/>
              <a:t>Reasoning Gap: mention a location without supporting clues</a:t>
            </a:r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/>
              <a:t>Self-Reflection: revisit and change location decision status</a:t>
            </a:r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b="1" dirty="0"/>
              <a:t>Breadth-First (BF) Strategy: </a:t>
            </a:r>
            <a:r>
              <a:rPr lang="de-DE" altLang="zh-CN" sz="1400" b="1" dirty="0"/>
              <a:t>divergent </a:t>
            </a:r>
            <a:r>
              <a:rPr lang="de-DE" altLang="zh-CN" sz="1400" b="1" dirty="0" err="1"/>
              <a:t>exploration</a:t>
            </a:r>
            <a:r>
              <a:rPr lang="de-DE" altLang="zh-CN" sz="1400" b="1" dirty="0"/>
              <a:t> </a:t>
            </a:r>
            <a:r>
              <a:rPr lang="de-DE" altLang="zh-CN" sz="1400" b="1" dirty="0" err="1"/>
              <a:t>strategy</a:t>
            </a:r>
            <a:r>
              <a:rPr lang="de-DE" altLang="zh-CN" sz="1400" b="1" dirty="0"/>
              <a:t>, </a:t>
            </a:r>
            <a:r>
              <a:rPr lang="de-DE" altLang="zh-CN" sz="1400" b="1" dirty="0" err="1"/>
              <a:t>list</a:t>
            </a:r>
            <a:r>
              <a:rPr lang="de-DE" altLang="zh-CN" sz="1400" b="1" dirty="0"/>
              <a:t> </a:t>
            </a:r>
            <a:r>
              <a:rPr lang="de-DE" altLang="zh-CN" sz="1400" b="1" dirty="0" err="1"/>
              <a:t>clues</a:t>
            </a:r>
            <a:r>
              <a:rPr lang="de-DE" altLang="zh-CN" sz="1400" b="1" dirty="0"/>
              <a:t> and </a:t>
            </a:r>
            <a:r>
              <a:rPr lang="de-DE" altLang="zh-CN" sz="1400" b="1" dirty="0" err="1"/>
              <a:t>locations</a:t>
            </a:r>
            <a:r>
              <a:rPr lang="de-DE" altLang="zh-CN" sz="1400" b="1" dirty="0"/>
              <a:t> </a:t>
            </a:r>
            <a:r>
              <a:rPr lang="de-DE" altLang="zh-CN" sz="1400" b="1" dirty="0" err="1"/>
              <a:t>broadly</a:t>
            </a:r>
            <a:endParaRPr lang="de-DE" altLang="zh-CN" sz="1400" b="1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/>
              <a:t>Depth-First (DF) Strategy: </a:t>
            </a:r>
            <a:r>
              <a:rPr lang="de-DE" altLang="zh-CN" sz="1400" dirty="0" err="1"/>
              <a:t>convergent</a:t>
            </a:r>
            <a:r>
              <a:rPr lang="de-DE" altLang="zh-CN" sz="1400" dirty="0"/>
              <a:t> </a:t>
            </a:r>
            <a:r>
              <a:rPr lang="de-DE" altLang="zh-CN" sz="1400" dirty="0" err="1"/>
              <a:t>verification</a:t>
            </a:r>
            <a:r>
              <a:rPr lang="de-DE" altLang="zh-CN" sz="1400" dirty="0"/>
              <a:t> </a:t>
            </a:r>
            <a:r>
              <a:rPr lang="de-DE" altLang="zh-CN" sz="1400" dirty="0" err="1"/>
              <a:t>strategy</a:t>
            </a:r>
            <a:r>
              <a:rPr lang="de-DE" altLang="zh-CN" sz="1400" dirty="0"/>
              <a:t>, </a:t>
            </a:r>
            <a:r>
              <a:rPr lang="de-DE" altLang="zh-CN" sz="1400" dirty="0" err="1"/>
              <a:t>focus</a:t>
            </a:r>
            <a:r>
              <a:rPr lang="de-DE" altLang="zh-CN" sz="1400" dirty="0"/>
              <a:t> on </a:t>
            </a:r>
            <a:r>
              <a:rPr lang="de-DE" altLang="zh-CN" sz="1400" dirty="0" err="1"/>
              <a:t>specific</a:t>
            </a:r>
            <a:r>
              <a:rPr lang="de-DE" altLang="zh-CN" sz="1400" dirty="0"/>
              <a:t> </a:t>
            </a:r>
            <a:r>
              <a:rPr lang="de-DE" altLang="zh-CN" sz="1400" dirty="0" err="1"/>
              <a:t>hypothesis</a:t>
            </a:r>
            <a:r>
              <a:rPr lang="de-DE" altLang="zh-CN" sz="1400" dirty="0"/>
              <a:t> </a:t>
            </a:r>
            <a:r>
              <a:rPr lang="de-DE" altLang="zh-CN" sz="1400" dirty="0" err="1"/>
              <a:t>with</a:t>
            </a:r>
            <a:r>
              <a:rPr lang="de-DE" altLang="zh-CN" sz="1400" dirty="0"/>
              <a:t> </a:t>
            </a:r>
            <a:r>
              <a:rPr lang="de-DE" altLang="zh-CN" sz="1400" dirty="0" err="1"/>
              <a:t>detailed</a:t>
            </a:r>
            <a:r>
              <a:rPr lang="de-DE" altLang="zh-CN" sz="1400" dirty="0"/>
              <a:t> check</a:t>
            </a:r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endParaRPr lang="de-DE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/>
              <a:t>Strategy Switch: transition between BF and DF</a:t>
            </a:r>
          </a:p>
        </p:txBody>
      </p:sp>
    </p:spTree>
    <p:extLst>
      <p:ext uri="{BB962C8B-B14F-4D97-AF65-F5344CB8AC3E}">
        <p14:creationId xmlns:p14="http://schemas.microsoft.com/office/powerpoint/2010/main" val="2280732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2850C-1B7D-E903-9D5F-FB0AA34B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76733B-F065-8AF2-8560-D677A0A85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6BC18E2-3505-3DEB-CE40-7B1A5E01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RQ3: Characterization – Approach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965DA8-3DC4-4E37-8034-A8DC56382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348" y="2103120"/>
            <a:ext cx="1979617" cy="3561689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88C57AD-5DDB-C963-194F-C5EF295C9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71274"/>
            <a:ext cx="6057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/>
              <a:t>Reasoning Gap: mention a location without supporting clues</a:t>
            </a:r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/>
              <a:t>Self-Reflection: revisit and change location decision status</a:t>
            </a:r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/>
              <a:t>Breadth-First (BF) Strategy: </a:t>
            </a:r>
            <a:r>
              <a:rPr lang="de-DE" altLang="zh-CN" sz="1400" dirty="0"/>
              <a:t>divergent </a:t>
            </a:r>
            <a:r>
              <a:rPr lang="de-DE" altLang="zh-CN" sz="1400" dirty="0" err="1"/>
              <a:t>exploration</a:t>
            </a:r>
            <a:r>
              <a:rPr lang="de-DE" altLang="zh-CN" sz="1400" dirty="0"/>
              <a:t> </a:t>
            </a:r>
            <a:r>
              <a:rPr lang="de-DE" altLang="zh-CN" sz="1400" dirty="0" err="1"/>
              <a:t>strategy</a:t>
            </a:r>
            <a:r>
              <a:rPr lang="de-DE" altLang="zh-CN" sz="1400" dirty="0"/>
              <a:t>, </a:t>
            </a:r>
            <a:r>
              <a:rPr lang="de-DE" altLang="zh-CN" sz="1400" dirty="0" err="1"/>
              <a:t>list</a:t>
            </a:r>
            <a:r>
              <a:rPr lang="de-DE" altLang="zh-CN" sz="1400" dirty="0"/>
              <a:t> </a:t>
            </a:r>
            <a:r>
              <a:rPr lang="de-DE" altLang="zh-CN" sz="1400" dirty="0" err="1"/>
              <a:t>clues</a:t>
            </a:r>
            <a:r>
              <a:rPr lang="de-DE" altLang="zh-CN" sz="1400" dirty="0"/>
              <a:t> and </a:t>
            </a:r>
            <a:r>
              <a:rPr lang="de-DE" altLang="zh-CN" sz="1400" dirty="0" err="1"/>
              <a:t>locations</a:t>
            </a:r>
            <a:r>
              <a:rPr lang="de-DE" altLang="zh-CN" sz="1400" dirty="0"/>
              <a:t> </a:t>
            </a:r>
            <a:r>
              <a:rPr lang="de-DE" altLang="zh-CN" sz="1400" dirty="0" err="1"/>
              <a:t>broadly</a:t>
            </a:r>
            <a:endParaRPr lang="de-DE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endParaRPr lang="en-US" altLang="zh-CN" sz="1400" b="1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b="1" dirty="0"/>
              <a:t>Depth-First (DF) Strategy: </a:t>
            </a:r>
            <a:r>
              <a:rPr lang="de-DE" altLang="zh-CN" sz="1400" b="1" dirty="0" err="1"/>
              <a:t>convergent</a:t>
            </a:r>
            <a:r>
              <a:rPr lang="de-DE" altLang="zh-CN" sz="1400" b="1" dirty="0"/>
              <a:t> </a:t>
            </a:r>
            <a:r>
              <a:rPr lang="de-DE" altLang="zh-CN" sz="1400" b="1" dirty="0" err="1"/>
              <a:t>verification</a:t>
            </a:r>
            <a:r>
              <a:rPr lang="de-DE" altLang="zh-CN" sz="1400" b="1" dirty="0"/>
              <a:t> </a:t>
            </a:r>
            <a:r>
              <a:rPr lang="de-DE" altLang="zh-CN" sz="1400" b="1" dirty="0" err="1"/>
              <a:t>strategy</a:t>
            </a:r>
            <a:r>
              <a:rPr lang="de-DE" altLang="zh-CN" sz="1400" b="1" dirty="0"/>
              <a:t>, </a:t>
            </a:r>
            <a:r>
              <a:rPr lang="de-DE" altLang="zh-CN" sz="1400" b="1" dirty="0" err="1"/>
              <a:t>focus</a:t>
            </a:r>
            <a:r>
              <a:rPr lang="de-DE" altLang="zh-CN" sz="1400" b="1" dirty="0"/>
              <a:t> on </a:t>
            </a:r>
            <a:r>
              <a:rPr lang="de-DE" altLang="zh-CN" sz="1400" b="1" dirty="0" err="1"/>
              <a:t>specific</a:t>
            </a:r>
            <a:r>
              <a:rPr lang="de-DE" altLang="zh-CN" sz="1400" b="1" dirty="0"/>
              <a:t> </a:t>
            </a:r>
            <a:r>
              <a:rPr lang="de-DE" altLang="zh-CN" sz="1400" b="1" dirty="0" err="1"/>
              <a:t>hypothesis</a:t>
            </a:r>
            <a:r>
              <a:rPr lang="de-DE" altLang="zh-CN" sz="1400" b="1" dirty="0"/>
              <a:t> </a:t>
            </a:r>
            <a:r>
              <a:rPr lang="de-DE" altLang="zh-CN" sz="1400" b="1" dirty="0" err="1"/>
              <a:t>with</a:t>
            </a:r>
            <a:r>
              <a:rPr lang="de-DE" altLang="zh-CN" sz="1400" b="1" dirty="0"/>
              <a:t> </a:t>
            </a:r>
            <a:r>
              <a:rPr lang="de-DE" altLang="zh-CN" sz="1400" b="1" dirty="0" err="1"/>
              <a:t>detailed</a:t>
            </a:r>
            <a:r>
              <a:rPr lang="de-DE" altLang="zh-CN" sz="1400" b="1" dirty="0"/>
              <a:t> check</a:t>
            </a:r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endParaRPr lang="de-DE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/>
              <a:t>Strategy Switch: transition between BF and DF</a:t>
            </a:r>
          </a:p>
        </p:txBody>
      </p:sp>
    </p:spTree>
    <p:extLst>
      <p:ext uri="{BB962C8B-B14F-4D97-AF65-F5344CB8AC3E}">
        <p14:creationId xmlns:p14="http://schemas.microsoft.com/office/powerpoint/2010/main" val="371060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321F2-FCDA-9F92-65FB-16C45762C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12DD1F-D5ED-571E-EDDF-B15752BD2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1F4FF0C-E97D-2089-ABEF-6413EA68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RQ3: Characterization – Approach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EABFDF-FD72-8649-A255-0CB771FFF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317" y="2074869"/>
            <a:ext cx="1972763" cy="361938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30F3B75E-D2EC-2253-B99F-27EC3E9A9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71274"/>
            <a:ext cx="6057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/>
              <a:t>Reasoning Gap: mention a location without supporting clues</a:t>
            </a:r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/>
              <a:t>Self-Reflection: revisit and change location decision status</a:t>
            </a:r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/>
              <a:t>Breadth-First (BF) Strategy: </a:t>
            </a:r>
            <a:r>
              <a:rPr lang="de-DE" altLang="zh-CN" sz="1400" dirty="0"/>
              <a:t>divergent </a:t>
            </a:r>
            <a:r>
              <a:rPr lang="de-DE" altLang="zh-CN" sz="1400" dirty="0" err="1"/>
              <a:t>exploration</a:t>
            </a:r>
            <a:r>
              <a:rPr lang="de-DE" altLang="zh-CN" sz="1400" dirty="0"/>
              <a:t> </a:t>
            </a:r>
            <a:r>
              <a:rPr lang="de-DE" altLang="zh-CN" sz="1400" dirty="0" err="1"/>
              <a:t>strategy</a:t>
            </a:r>
            <a:r>
              <a:rPr lang="de-DE" altLang="zh-CN" sz="1400" dirty="0"/>
              <a:t>, </a:t>
            </a:r>
            <a:r>
              <a:rPr lang="de-DE" altLang="zh-CN" sz="1400" dirty="0" err="1"/>
              <a:t>list</a:t>
            </a:r>
            <a:r>
              <a:rPr lang="de-DE" altLang="zh-CN" sz="1400" dirty="0"/>
              <a:t> </a:t>
            </a:r>
            <a:r>
              <a:rPr lang="de-DE" altLang="zh-CN" sz="1400" dirty="0" err="1"/>
              <a:t>clues</a:t>
            </a:r>
            <a:r>
              <a:rPr lang="de-DE" altLang="zh-CN" sz="1400" dirty="0"/>
              <a:t> and </a:t>
            </a:r>
            <a:r>
              <a:rPr lang="de-DE" altLang="zh-CN" sz="1400" dirty="0" err="1"/>
              <a:t>locations</a:t>
            </a:r>
            <a:r>
              <a:rPr lang="de-DE" altLang="zh-CN" sz="1400" dirty="0"/>
              <a:t> </a:t>
            </a:r>
            <a:r>
              <a:rPr lang="de-DE" altLang="zh-CN" sz="1400" dirty="0" err="1"/>
              <a:t>broadly</a:t>
            </a:r>
            <a:endParaRPr lang="de-DE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/>
              <a:t>Depth-First (DF) Strategy: </a:t>
            </a:r>
            <a:r>
              <a:rPr lang="de-DE" altLang="zh-CN" sz="1400" dirty="0" err="1"/>
              <a:t>convergent</a:t>
            </a:r>
            <a:r>
              <a:rPr lang="de-DE" altLang="zh-CN" sz="1400" dirty="0"/>
              <a:t> </a:t>
            </a:r>
            <a:r>
              <a:rPr lang="de-DE" altLang="zh-CN" sz="1400" dirty="0" err="1"/>
              <a:t>verification</a:t>
            </a:r>
            <a:r>
              <a:rPr lang="de-DE" altLang="zh-CN" sz="1400" dirty="0"/>
              <a:t> </a:t>
            </a:r>
            <a:r>
              <a:rPr lang="de-DE" altLang="zh-CN" sz="1400" dirty="0" err="1"/>
              <a:t>strategy</a:t>
            </a:r>
            <a:r>
              <a:rPr lang="de-DE" altLang="zh-CN" sz="1400" dirty="0"/>
              <a:t>, </a:t>
            </a:r>
            <a:r>
              <a:rPr lang="de-DE" altLang="zh-CN" sz="1400" dirty="0" err="1"/>
              <a:t>focus</a:t>
            </a:r>
            <a:r>
              <a:rPr lang="de-DE" altLang="zh-CN" sz="1400" dirty="0"/>
              <a:t> on </a:t>
            </a:r>
            <a:r>
              <a:rPr lang="de-DE" altLang="zh-CN" sz="1400" dirty="0" err="1"/>
              <a:t>specific</a:t>
            </a:r>
            <a:r>
              <a:rPr lang="de-DE" altLang="zh-CN" sz="1400" dirty="0"/>
              <a:t> </a:t>
            </a:r>
            <a:r>
              <a:rPr lang="de-DE" altLang="zh-CN" sz="1400" dirty="0" err="1"/>
              <a:t>hypothesis</a:t>
            </a:r>
            <a:r>
              <a:rPr lang="de-DE" altLang="zh-CN" sz="1400" dirty="0"/>
              <a:t> </a:t>
            </a:r>
            <a:r>
              <a:rPr lang="de-DE" altLang="zh-CN" sz="1400" dirty="0" err="1"/>
              <a:t>with</a:t>
            </a:r>
            <a:r>
              <a:rPr lang="de-DE" altLang="zh-CN" sz="1400" dirty="0"/>
              <a:t> </a:t>
            </a:r>
            <a:r>
              <a:rPr lang="de-DE" altLang="zh-CN" sz="1400" dirty="0" err="1"/>
              <a:t>detailed</a:t>
            </a:r>
            <a:r>
              <a:rPr lang="de-DE" altLang="zh-CN" sz="1400" dirty="0"/>
              <a:t> check</a:t>
            </a:r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endParaRPr lang="de-DE" altLang="zh-CN" sz="1400" dirty="0"/>
          </a:p>
          <a:p>
            <a:pPr marL="742950" lvl="1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b="1" dirty="0"/>
              <a:t>Strategy Switch: transition between BF and DF</a:t>
            </a:r>
          </a:p>
        </p:txBody>
      </p:sp>
    </p:spTree>
    <p:extLst>
      <p:ext uri="{BB962C8B-B14F-4D97-AF65-F5344CB8AC3E}">
        <p14:creationId xmlns:p14="http://schemas.microsoft.com/office/powerpoint/2010/main" val="318489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3319C-3ED6-87FA-AADA-57945DCC7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85BEE3C-D2B9-9E87-27AC-F6C840F592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86BD6E7-7168-0AC3-3155-A71B3984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RQ3: Characterization – Results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F86BD2-FC66-F7AB-5EF5-6001B0FE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309" y="1808064"/>
            <a:ext cx="4128172" cy="2024264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0D4AC9F-FB45-BEE7-75D3-4A3F966DF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2620" y="4235689"/>
            <a:ext cx="531876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frequent?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five features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were consistently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observed in all models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focus on Depth-First</a:t>
            </a:r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unstable</a:t>
            </a:r>
            <a:endParaRPr kumimoji="0" lang="en-US" altLang="zh-CN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Gemini</a:t>
            </a:r>
            <a:r>
              <a:rPr lang="en-US" altLang="zh-CN" sz="1400" dirty="0">
                <a:latin typeface="Arial" panose="020B0604020202020204" pitchFamily="34" charset="0"/>
              </a:rPr>
              <a:t>: focus on Depth-First,</a:t>
            </a:r>
            <a:r>
              <a:rPr lang="zh-CN" altLang="en-US" sz="1400" dirty="0">
                <a:latin typeface="Arial" panose="020B0604020202020204" pitchFamily="34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stable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Claude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focus on Breadth-First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AD4385-1BDF-515B-8C2B-153B552544BB}"/>
              </a:ext>
            </a:extLst>
          </p:cNvPr>
          <p:cNvSpPr/>
          <p:nvPr/>
        </p:nvSpPr>
        <p:spPr>
          <a:xfrm>
            <a:off x="3086100" y="2666161"/>
            <a:ext cx="3124200" cy="10168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407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DA369-2AFD-4746-72C1-AEF0088B3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ED0D1C-ABC5-9C2A-1EB0-3255FD6C4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B2DE042-196A-125E-B512-41B37314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RQ3: Characterization – Results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5FBBDA-1476-471E-8989-CC3469173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309" y="1808064"/>
            <a:ext cx="4128172" cy="202426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10C8285-69D0-ABA6-34D5-550A913EDA80}"/>
              </a:ext>
            </a:extLst>
          </p:cNvPr>
          <p:cNvSpPr/>
          <p:nvPr/>
        </p:nvSpPr>
        <p:spPr>
          <a:xfrm>
            <a:off x="3727450" y="2666161"/>
            <a:ext cx="508000" cy="2167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0D459A-BD1C-E658-0BB1-ECBC44FB2263}"/>
              </a:ext>
            </a:extLst>
          </p:cNvPr>
          <p:cNvSpPr/>
          <p:nvPr/>
        </p:nvSpPr>
        <p:spPr>
          <a:xfrm>
            <a:off x="4470400" y="2666161"/>
            <a:ext cx="1739900" cy="2167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A3F3648-C8BD-E4E9-F2AA-55768641C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2620" y="4235689"/>
            <a:ext cx="531876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frequent?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five features</a:t>
            </a: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were consistently</a:t>
            </a:r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observed in all models</a:t>
            </a:r>
            <a:endParaRPr kumimoji="0" lang="en-US" altLang="zh-CN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focus on Depth-First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unstable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Gemini</a:t>
            </a:r>
            <a:r>
              <a:rPr lang="en-US" altLang="zh-CN" sz="1400" dirty="0">
                <a:latin typeface="Arial" panose="020B0604020202020204" pitchFamily="34" charset="0"/>
              </a:rPr>
              <a:t>: focus on Depth-First,</a:t>
            </a:r>
            <a:r>
              <a:rPr lang="zh-CN" altLang="en-US" sz="1400" dirty="0">
                <a:latin typeface="Arial" panose="020B0604020202020204" pitchFamily="34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stable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Claude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focus on Breadth-First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32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D07D4-0113-09C3-E2A8-485ADE604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599751F-7FD1-B537-E7B3-0F94C9C60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4884044" cy="3854841"/>
          </a:xfrm>
        </p:spPr>
        <p:txBody>
          <a:bodyPr/>
          <a:lstStyle/>
          <a:p>
            <a:r>
              <a:rPr lang="de-DE" sz="1400" b="1" dirty="0"/>
              <a:t>LLMs </a:t>
            </a:r>
            <a:r>
              <a:rPr lang="de-DE" sz="1400" b="1" dirty="0" err="1"/>
              <a:t>Reasoning</a:t>
            </a:r>
            <a:endParaRPr lang="de-DE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Prior studies: mainly on textual reasoning (math, logic) [5]</a:t>
            </a:r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Reasoning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Existing frameworks: paragraph-level and coarse-grained </a:t>
            </a:r>
            <a:r>
              <a:rPr lang="en-US" altLang="zh-CN" sz="1400" dirty="0"/>
              <a:t>[1,2,4]</a:t>
            </a:r>
          </a:p>
          <a:p>
            <a:endParaRPr lang="en-US" sz="1400" b="1" dirty="0"/>
          </a:p>
          <a:p>
            <a:r>
              <a:rPr lang="en-US" sz="1400" b="1" dirty="0"/>
              <a:t>Geo-Localization with LLMs</a:t>
            </a:r>
            <a:endParaRPr lang="de-DE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Focus on </a:t>
            </a:r>
            <a:r>
              <a:rPr lang="de-DE" sz="1400" dirty="0" err="1"/>
              <a:t>accuracy</a:t>
            </a:r>
            <a:r>
              <a:rPr lang="de-DE" sz="1400" dirty="0"/>
              <a:t>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overall</a:t>
            </a:r>
            <a:r>
              <a:rPr lang="de-DE" sz="1400" dirty="0"/>
              <a:t> </a:t>
            </a:r>
            <a:r>
              <a:rPr lang="de-DE" sz="1400" dirty="0" err="1"/>
              <a:t>reasoning</a:t>
            </a:r>
            <a:r>
              <a:rPr lang="de-DE" sz="1400" dirty="0"/>
              <a:t> </a:t>
            </a:r>
            <a:r>
              <a:rPr lang="de-DE" sz="1400" dirty="0" err="1"/>
              <a:t>quality</a:t>
            </a:r>
            <a:r>
              <a:rPr lang="de-DE" sz="1400" dirty="0"/>
              <a:t> [6,7]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400" dirty="0"/>
              <a:t>Gap: </a:t>
            </a:r>
            <a:r>
              <a:rPr lang="de-DE" sz="1400" dirty="0" err="1"/>
              <a:t>No</a:t>
            </a:r>
            <a:r>
              <a:rPr lang="de-DE" sz="1400" dirty="0"/>
              <a:t> </a:t>
            </a:r>
            <a:r>
              <a:rPr lang="de-DE" sz="1400" dirty="0" err="1"/>
              <a:t>framework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b="1" dirty="0" err="1"/>
              <a:t>fine-grained</a:t>
            </a:r>
            <a:r>
              <a:rPr lang="de-DE" sz="1400" dirty="0"/>
              <a:t>, </a:t>
            </a:r>
            <a:r>
              <a:rPr lang="de-DE" sz="1400" b="1" dirty="0" err="1"/>
              <a:t>dynamic</a:t>
            </a:r>
            <a:r>
              <a:rPr lang="de-DE" sz="1400" dirty="0"/>
              <a:t> </a:t>
            </a:r>
            <a:r>
              <a:rPr lang="de-DE" sz="1400" dirty="0" err="1"/>
              <a:t>visualization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b="1" dirty="0"/>
              <a:t>multi-modal</a:t>
            </a:r>
            <a:r>
              <a:rPr lang="de-DE" sz="1400" dirty="0"/>
              <a:t> </a:t>
            </a:r>
            <a:r>
              <a:rPr lang="de-DE" sz="1400" dirty="0" err="1"/>
              <a:t>reasoning</a:t>
            </a:r>
            <a:r>
              <a:rPr lang="de-DE" sz="1400" dirty="0"/>
              <a:t> (geo-</a:t>
            </a:r>
            <a:r>
              <a:rPr lang="de-DE" sz="1400" dirty="0" err="1"/>
              <a:t>localization</a:t>
            </a:r>
            <a:r>
              <a:rPr lang="de-DE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4C92C1-D7BF-A7E3-3AA9-2DCFD33BB8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B6B3551-EAD2-446B-C370-76E6EFECEB4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2800" dirty="0"/>
              <a:t>Research Gaps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72DD0D-8AE6-4B12-448E-A3B073FD13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6"/>
          <a:stretch>
            <a:fillRect/>
          </a:stretch>
        </p:blipFill>
        <p:spPr>
          <a:xfrm>
            <a:off x="5658448" y="1240971"/>
            <a:ext cx="3375512" cy="337904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0C3E755-4DF9-3FD3-5782-6FDC4E7AC1B9}"/>
              </a:ext>
            </a:extLst>
          </p:cNvPr>
          <p:cNvSpPr txBox="1"/>
          <p:nvPr/>
        </p:nvSpPr>
        <p:spPr>
          <a:xfrm>
            <a:off x="6341965" y="4720956"/>
            <a:ext cx="2691995" cy="168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050" dirty="0">
                <a:latin typeface="+mn-lt"/>
              </a:rPr>
              <a:t>Figure: Example of </a:t>
            </a:r>
            <a:r>
              <a:rPr lang="en-US" altLang="zh-CN" sz="1050" dirty="0" err="1">
                <a:latin typeface="+mn-lt"/>
              </a:rPr>
              <a:t>ReasonGraph</a:t>
            </a:r>
            <a:r>
              <a:rPr lang="en-US" altLang="zh-CN" sz="1050" dirty="0">
                <a:latin typeface="+mn-lt"/>
              </a:rPr>
              <a:t> [1]</a:t>
            </a:r>
          </a:p>
        </p:txBody>
      </p:sp>
    </p:spTree>
    <p:extLst>
      <p:ext uri="{BB962C8B-B14F-4D97-AF65-F5344CB8AC3E}">
        <p14:creationId xmlns:p14="http://schemas.microsoft.com/office/powerpoint/2010/main" val="612109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B700F-9039-184E-1B61-A498AB609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AA73500-251F-72C6-27F4-1911143504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D0B0495-F46B-1AE8-6052-59406982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RQ3: Characterization – Results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321899-6BA7-CCF5-7E0D-71AB967B5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309" y="1808064"/>
            <a:ext cx="4128172" cy="202426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EBF582F-BFAD-BBDB-E7EE-C2832FB7541E}"/>
              </a:ext>
            </a:extLst>
          </p:cNvPr>
          <p:cNvSpPr/>
          <p:nvPr/>
        </p:nvSpPr>
        <p:spPr>
          <a:xfrm>
            <a:off x="3717931" y="3021761"/>
            <a:ext cx="508000" cy="2167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CFB6DC-918C-3DEB-9953-339E5DB98D1F}"/>
              </a:ext>
            </a:extLst>
          </p:cNvPr>
          <p:cNvSpPr/>
          <p:nvPr/>
        </p:nvSpPr>
        <p:spPr>
          <a:xfrm>
            <a:off x="4457700" y="3021761"/>
            <a:ext cx="1739900" cy="2167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9E7AC17-1865-6721-019B-8F2D64C51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2620" y="4235689"/>
            <a:ext cx="531876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frequent?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five features</a:t>
            </a: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were consistently</a:t>
            </a:r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observed in all models</a:t>
            </a:r>
            <a:endParaRPr kumimoji="0" lang="en-US" altLang="zh-CN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focus on Depth-First</a:t>
            </a:r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unstable</a:t>
            </a:r>
            <a:endParaRPr kumimoji="0" lang="en-US" altLang="zh-CN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Gemini</a:t>
            </a:r>
            <a:r>
              <a:rPr lang="en-US" altLang="zh-CN" sz="1400" b="1" dirty="0">
                <a:latin typeface="Arial" panose="020B0604020202020204" pitchFamily="34" charset="0"/>
              </a:rPr>
              <a:t>: focus on Depth-First,</a:t>
            </a:r>
            <a:r>
              <a:rPr lang="zh-CN" altLang="en-US" sz="1400" b="1" dirty="0">
                <a:latin typeface="Arial" panose="020B0604020202020204" pitchFamily="34" charset="0"/>
              </a:rPr>
              <a:t>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stable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Claude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focus on Breadth-First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81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3D237-7E0A-9B07-80AF-D5B4E20E0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DB40BA-D061-FA24-DB76-AB8A777113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2BD2AD3-D617-322E-BF94-90277D2F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RQ3: Characterization – Results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F20E46-C912-C7D7-2037-0457B7520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309" y="1808064"/>
            <a:ext cx="4128172" cy="202426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40FBDE8-1517-7013-8B1E-21086EB04560}"/>
              </a:ext>
            </a:extLst>
          </p:cNvPr>
          <p:cNvSpPr/>
          <p:nvPr/>
        </p:nvSpPr>
        <p:spPr>
          <a:xfrm>
            <a:off x="3060700" y="3377361"/>
            <a:ext cx="508000" cy="2167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3A4CF1D-E746-0BC1-C2FB-4E171B9DE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2620" y="4235689"/>
            <a:ext cx="531876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frequent?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five features</a:t>
            </a: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were consistently</a:t>
            </a:r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observed in all models</a:t>
            </a:r>
            <a:endParaRPr kumimoji="0" lang="en-US" altLang="zh-CN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focus on Depth-First</a:t>
            </a:r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unstable</a:t>
            </a:r>
            <a:endParaRPr kumimoji="0" lang="en-US" altLang="zh-CN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Gemini</a:t>
            </a:r>
            <a:r>
              <a:rPr lang="en-US" altLang="zh-CN" sz="1400" dirty="0">
                <a:latin typeface="Arial" panose="020B0604020202020204" pitchFamily="34" charset="0"/>
              </a:rPr>
              <a:t>: focus on Depth-First,</a:t>
            </a:r>
            <a:r>
              <a:rPr lang="zh-CN" altLang="en-US" sz="1400" dirty="0">
                <a:latin typeface="Arial" panose="020B0604020202020204" pitchFamily="34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stable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Claude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focus on Breadth-First</a:t>
            </a:r>
            <a:endParaRPr kumimoji="0" lang="zh-CN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6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CBEB5-3BE2-7CFC-56B7-9C453CC05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61CD67-F5D5-31B6-3226-DAEC8FA5F1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A26CB75-686D-304C-4520-CA07332A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RQ3: Characterization – Results</a:t>
            </a:r>
            <a:endParaRPr lang="zh-CN" altLang="en-US" sz="2800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EBE415F-BB9A-BEEE-ACED-856118D39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746" y="4083257"/>
            <a:ext cx="5057463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r>
              <a:rPr lang="en-US" altLang="zh-CN" sz="1200" dirty="0">
                <a:latin typeface="Arial" panose="020B0604020202020204" pitchFamily="34" charset="0"/>
              </a:rPr>
              <a:t>Indicator for Granularity Score (GS)?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12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7E9592-F001-1E31-727C-4F4D4558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199" y="2125305"/>
            <a:ext cx="2795640" cy="142714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3EA609F-B4B0-1B34-A0BC-F7CC4A39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32" r="3811" b="6141"/>
          <a:stretch>
            <a:fillRect/>
          </a:stretch>
        </p:blipFill>
        <p:spPr>
          <a:xfrm>
            <a:off x="1437242" y="1802065"/>
            <a:ext cx="2622893" cy="20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38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E1A53-9AEB-1FEE-41B8-82FF8BA7E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3C92E3C-AEE9-E4DC-5EF1-48939493D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921" y="1656432"/>
            <a:ext cx="5341486" cy="999087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B12C7910-614E-DA33-6A4D-1429C71870CA}"/>
              </a:ext>
            </a:extLst>
          </p:cNvPr>
          <p:cNvSpPr/>
          <p:nvPr/>
        </p:nvSpPr>
        <p:spPr>
          <a:xfrm>
            <a:off x="5812560" y="2081961"/>
            <a:ext cx="2766290" cy="2167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AE6784-D415-39D6-4F0F-581006B2F5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B06382E-EE65-9EE5-1461-F90406BC2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RQ3: Characterization – Results</a:t>
            </a:r>
            <a:endParaRPr lang="zh-CN" altLang="en-US" sz="2800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E55FF2-CD91-C4F8-F319-8E5EF3E50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746" y="4083257"/>
            <a:ext cx="5871188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r>
              <a:rPr lang="en-US" altLang="zh-CN" sz="1200" dirty="0">
                <a:latin typeface="Arial" panose="020B0604020202020204" pitchFamily="34" charset="0"/>
              </a:rPr>
              <a:t>Indicator for Granularity Score (GS)?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1200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200" b="1" dirty="0">
                <a:latin typeface="Arial" panose="020B0604020202020204" pitchFamily="34" charset="0"/>
              </a:rPr>
              <a:t>Step-level GS: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200" b="1" dirty="0">
                <a:latin typeface="Arial" panose="020B0604020202020204" pitchFamily="34" charset="0"/>
              </a:rPr>
              <a:t>DF achieves significant higher step-level GS than BF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200" dirty="0">
                <a:latin typeface="Arial" panose="020B0604020202020204" pitchFamily="34" charset="0"/>
              </a:rPr>
              <a:t>Switch to DF generally increases step-level GS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FC139B-92E6-1510-742A-DFD46BC8C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25" y="2434420"/>
            <a:ext cx="2664775" cy="13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76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5A43E-EFE5-3F9A-AC31-98A47E216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21B6D09-C42D-BFA2-BB34-698B2E591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921" y="1656432"/>
            <a:ext cx="5341486" cy="999087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9E33F384-9A1D-263E-4BA9-CE9D2490B9F5}"/>
              </a:ext>
            </a:extLst>
          </p:cNvPr>
          <p:cNvSpPr/>
          <p:nvPr/>
        </p:nvSpPr>
        <p:spPr>
          <a:xfrm>
            <a:off x="5806210" y="2281600"/>
            <a:ext cx="2766290" cy="2167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D1992C-1E1D-5884-49FC-A532120D50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24DB142-3903-3A7D-2C27-4CD7108AD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RQ3: Characterization – Results</a:t>
            </a:r>
            <a:endParaRPr lang="zh-CN" altLang="en-US" sz="2800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ABF15D2-AFB7-74AB-286D-5C0544C90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746" y="4083257"/>
            <a:ext cx="5871188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r>
              <a:rPr lang="en-US" altLang="zh-CN" sz="1200" dirty="0">
                <a:latin typeface="Arial" panose="020B0604020202020204" pitchFamily="34" charset="0"/>
              </a:rPr>
              <a:t>Indicator for Granularity Score (GS)?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1200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200" b="1" dirty="0">
                <a:latin typeface="Arial" panose="020B0604020202020204" pitchFamily="34" charset="0"/>
              </a:rPr>
              <a:t>Step-level GS: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200" dirty="0">
                <a:latin typeface="Arial" panose="020B0604020202020204" pitchFamily="34" charset="0"/>
              </a:rPr>
              <a:t>DF achieves significant higher step-level GS than BF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200" b="1" dirty="0">
                <a:latin typeface="Arial" panose="020B0604020202020204" pitchFamily="34" charset="0"/>
              </a:rPr>
              <a:t>Switch to DF generally increases step-level GS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B4C819-1D8C-208E-9441-94CB49B3D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25" y="2434420"/>
            <a:ext cx="2664775" cy="13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85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47DAB-83BC-8365-6C3F-4D422B257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6FA549-AB61-3A71-DAE9-626A8ABD2D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2E2D8AA-62CF-1498-2F7B-4CB849AE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RQ3: Characterization – Results</a:t>
            </a:r>
            <a:endParaRPr lang="zh-CN" altLang="en-US" sz="2800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D09C4B5-4DAA-1090-A2D6-226989402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746" y="4202482"/>
            <a:ext cx="5871188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r>
              <a:rPr lang="en-US" altLang="zh-CN" sz="1200" dirty="0">
                <a:latin typeface="Arial" panose="020B0604020202020204" pitchFamily="34" charset="0"/>
              </a:rPr>
              <a:t>Indicator for Granularity Score (GS)?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1200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200" b="1" dirty="0">
                <a:latin typeface="Arial" panose="020B0604020202020204" pitchFamily="34" charset="0"/>
              </a:rPr>
              <a:t>Step-level GS: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200" dirty="0">
                <a:latin typeface="Arial" panose="020B0604020202020204" pitchFamily="34" charset="0"/>
              </a:rPr>
              <a:t>DF achieves significant higher step-level GS than BF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200" dirty="0">
                <a:latin typeface="Arial" panose="020B0604020202020204" pitchFamily="34" charset="0"/>
              </a:rPr>
              <a:t>Switch to DF generally increases step-level GS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1200" b="1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200" b="1" dirty="0">
                <a:latin typeface="Arial" panose="020B0604020202020204" pitchFamily="34" charset="0"/>
              </a:rPr>
              <a:t>Final GS (correctness):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200" b="1" dirty="0">
                <a:latin typeface="Arial" panose="020B0604020202020204" pitchFamily="34" charset="0"/>
              </a:rPr>
              <a:t>Self-Reflection &amp; Reasoning Gap: no significant correlation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</a:rPr>
              <a:t>BF&amp; DF &amp; Switch: model-specific correlation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D5130D-A85D-A013-F554-EB69255B2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25" y="2434420"/>
            <a:ext cx="2664775" cy="136033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9627590-CEC6-D474-599C-B1376663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921" y="1656432"/>
            <a:ext cx="5341486" cy="99908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6E7A192-A751-7CE2-DAED-E43DB6CAC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920" y="2685999"/>
            <a:ext cx="5341487" cy="117600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913A1B26-EF68-0EC2-0FF6-DEF72C27CB13}"/>
              </a:ext>
            </a:extLst>
          </p:cNvPr>
          <p:cNvSpPr/>
          <p:nvPr/>
        </p:nvSpPr>
        <p:spPr>
          <a:xfrm>
            <a:off x="5930900" y="3507150"/>
            <a:ext cx="2787650" cy="3548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3142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FC11A-1EFE-1ED5-2922-DCFA959BF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4BE13E-BEBC-B352-86B3-2005CFD14F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0A8E0A1-E381-BD91-B255-EE8D57E0C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RQ3: Characterization – Results</a:t>
            </a:r>
            <a:endParaRPr lang="zh-CN" altLang="en-US" sz="2800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DB95C86-F350-9BA0-6815-D2D5BD349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746" y="4202482"/>
            <a:ext cx="5871188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r>
              <a:rPr lang="en-US" altLang="zh-CN" sz="1200" dirty="0">
                <a:latin typeface="Arial" panose="020B0604020202020204" pitchFamily="34" charset="0"/>
              </a:rPr>
              <a:t>Indicator for Granularity Score (GS)?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1200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200" b="1" dirty="0">
                <a:latin typeface="Arial" panose="020B0604020202020204" pitchFamily="34" charset="0"/>
              </a:rPr>
              <a:t>Step-level GS: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200" dirty="0">
                <a:latin typeface="Arial" panose="020B0604020202020204" pitchFamily="34" charset="0"/>
              </a:rPr>
              <a:t>DF achieves significant higher step-level GS than BF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200" dirty="0">
                <a:latin typeface="Arial" panose="020B0604020202020204" pitchFamily="34" charset="0"/>
              </a:rPr>
              <a:t>Switch to DF generally increases step-level GS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1200" b="1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200" b="1" dirty="0">
                <a:latin typeface="Arial" panose="020B0604020202020204" pitchFamily="34" charset="0"/>
              </a:rPr>
              <a:t>Final GS (correctness):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200" dirty="0">
                <a:latin typeface="Arial" panose="020B0604020202020204" pitchFamily="34" charset="0"/>
              </a:rPr>
              <a:t>Self-Reflection &amp; Reasoning Gap: no significant correlation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Arial" panose="020B0604020202020204" pitchFamily="34" charset="0"/>
              </a:rPr>
              <a:t>BF&amp; DF &amp; Switch: model-specific correlation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293350-0A5B-3A4E-B0A9-4D39884E5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25" y="2434420"/>
            <a:ext cx="2664775" cy="136033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D2B0319-4017-61C9-6525-3A6DFDFCD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921" y="1656432"/>
            <a:ext cx="5341486" cy="99908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3EF1C54-C38A-79D7-BEBF-6BB77559E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920" y="2685999"/>
            <a:ext cx="5341487" cy="117600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0CD95DA7-324F-F3BC-3AAD-1B6F1BE16413}"/>
              </a:ext>
            </a:extLst>
          </p:cNvPr>
          <p:cNvSpPr/>
          <p:nvPr/>
        </p:nvSpPr>
        <p:spPr>
          <a:xfrm>
            <a:off x="5886450" y="2948350"/>
            <a:ext cx="2832100" cy="556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6906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5C33C-7E7A-4320-B4E1-DAD6F8466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FE54A3-A932-35C7-D29A-90BF02D923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6BC9F31-4ED4-7AE1-F880-9399914D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RQ3: Characterization – Summary</a:t>
            </a:r>
            <a:endParaRPr lang="zh-CN" alt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442749-311F-DC8D-BC5E-C44E8A43A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513" y="2870599"/>
            <a:ext cx="6973752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r>
              <a:rPr lang="en-US" altLang="zh-CN" sz="1600" dirty="0">
                <a:latin typeface="Arial" panose="020B0604020202020204" pitchFamily="34" charset="0"/>
              </a:rPr>
              <a:t>Identified 5 reasoning features: Reasoning Gap, Self-Reflection, BF, DF, and Switch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r>
              <a:rPr lang="en-US" altLang="zh-CN" sz="1600" dirty="0">
                <a:latin typeface="Arial" panose="020B0604020202020204" pitchFamily="34" charset="0"/>
              </a:rPr>
              <a:t>Consistently observable; BF, DF, Switch as indicators for GS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1400" b="1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281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76C6-0AEE-0635-E952-E3C1AE53F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E3E085-AEFF-A368-9F90-8C44FF222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2EAB2AA-FD2A-B43D-F588-22325767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509" y="758736"/>
            <a:ext cx="8508999" cy="410369"/>
          </a:xfrm>
        </p:spPr>
        <p:txBody>
          <a:bodyPr/>
          <a:lstStyle/>
          <a:p>
            <a:r>
              <a:rPr lang="en-US" altLang="zh-CN" sz="2800" dirty="0"/>
              <a:t>Discussion</a:t>
            </a:r>
            <a:endParaRPr lang="zh-CN" altLang="en-US" sz="280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7B32DD5-E724-C8A0-975C-DA5FBA730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22" y="4346536"/>
            <a:ext cx="697375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400" b="1" dirty="0">
                <a:latin typeface="Arial" panose="020B0604020202020204" pitchFamily="34" charset="0"/>
              </a:rPr>
              <a:t>Contributions:</a:t>
            </a:r>
          </a:p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</a:rPr>
              <a:t>Benchmark: h</a:t>
            </a:r>
            <a:r>
              <a:rPr lang="en-US" altLang="zh-CN" sz="1400" dirty="0"/>
              <a:t>elps developers improve performance-efficiency trade-off</a:t>
            </a:r>
            <a:endParaRPr lang="en-US" altLang="zh-CN" sz="1400" dirty="0">
              <a:latin typeface="Arial" panose="020B0604020202020204" pitchFamily="34" charset="0"/>
            </a:endParaRPr>
          </a:p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</a:rPr>
              <a:t>Visualization: facilitates the </a:t>
            </a:r>
            <a:r>
              <a:rPr lang="en-US" altLang="zh-CN" sz="1400" dirty="0"/>
              <a:t>user’s trust in LLM decision-making</a:t>
            </a:r>
          </a:p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</a:rPr>
              <a:t>Characterization: provides new evaluation metrics + inspires </a:t>
            </a:r>
            <a:r>
              <a:rPr lang="de-DE" altLang="zh-CN" sz="1400" dirty="0"/>
              <a:t>human problem-</a:t>
            </a:r>
            <a:r>
              <a:rPr lang="de-DE" altLang="zh-CN" sz="1400" dirty="0" err="1"/>
              <a:t>solving</a:t>
            </a:r>
            <a:r>
              <a:rPr lang="de-DE" altLang="zh-CN" sz="1400" dirty="0"/>
              <a:t> </a:t>
            </a:r>
            <a:r>
              <a:rPr lang="de-DE" altLang="zh-CN" sz="1400" dirty="0" err="1"/>
              <a:t>strategies</a:t>
            </a:r>
            <a:endParaRPr lang="en-US" altLang="zh-CN" sz="1400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1400" b="1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400" b="1" dirty="0">
                <a:latin typeface="Arial" panose="020B0604020202020204" pitchFamily="34" charset="0"/>
              </a:rPr>
              <a:t>Limitations: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400" dirty="0">
                <a:latin typeface="Arial" panose="020B0604020202020204" pitchFamily="34" charset="0"/>
              </a:rPr>
              <a:t>Limited dataset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400" dirty="0">
                <a:latin typeface="Arial" panose="020B0604020202020204" pitchFamily="34" charset="0"/>
              </a:rPr>
              <a:t>Step-level segmentation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400" dirty="0">
                <a:latin typeface="Arial" panose="020B0604020202020204" pitchFamily="34" charset="0"/>
              </a:rPr>
              <a:t>LLM-relied processing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949D2F-4334-1708-76DB-1921AD4C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18" y="1297066"/>
            <a:ext cx="6851160" cy="283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41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358C9-A052-6553-0C62-98A554C3A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ACDD956-072F-9B0C-0953-2877C11EC0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1ED969C-65DF-24C0-EE85-33271995E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7598" y="2529032"/>
            <a:ext cx="351228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b="1" dirty="0">
                <a:latin typeface="Arial" panose="020B0604020202020204" pitchFamily="34" charset="0"/>
              </a:rPr>
              <a:t>Thank you for your attention!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4D57377-4DE8-F35E-F568-98535B28F7E4}"/>
              </a:ext>
            </a:extLst>
          </p:cNvPr>
          <p:cNvSpPr txBox="1">
            <a:spLocks/>
          </p:cNvSpPr>
          <p:nvPr/>
        </p:nvSpPr>
        <p:spPr>
          <a:xfrm>
            <a:off x="254972" y="4444904"/>
            <a:ext cx="8634055" cy="256170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/>
              <a:t>Citations:</a:t>
            </a:r>
          </a:p>
          <a:p>
            <a:r>
              <a:rPr lang="en-US" altLang="zh-CN" sz="1000" dirty="0"/>
              <a:t>[1] Z. Li, E. </a:t>
            </a:r>
            <a:r>
              <a:rPr lang="en-US" altLang="zh-CN" sz="1000" dirty="0" err="1"/>
              <a:t>Shareghi</a:t>
            </a:r>
            <a:r>
              <a:rPr lang="en-US" altLang="zh-CN" sz="1000" dirty="0"/>
              <a:t>, and N. Collier. </a:t>
            </a:r>
            <a:r>
              <a:rPr lang="en-US" altLang="zh-CN" sz="1000" dirty="0" err="1"/>
              <a:t>ReasonGraph</a:t>
            </a:r>
            <a:r>
              <a:rPr lang="en-US" altLang="zh-CN" sz="1000" dirty="0"/>
              <a:t>: </a:t>
            </a:r>
            <a:r>
              <a:rPr lang="en-US" altLang="zh-CN" sz="1000" dirty="0" err="1"/>
              <a:t>Visualisation</a:t>
            </a:r>
            <a:r>
              <a:rPr lang="en-US" altLang="zh-CN" sz="1000" dirty="0"/>
              <a:t> of Reasoning Paths. 2025. </a:t>
            </a:r>
            <a:r>
              <a:rPr lang="en-US" altLang="zh-CN" sz="1000" dirty="0" err="1"/>
              <a:t>arXiv</a:t>
            </a:r>
            <a:r>
              <a:rPr lang="en-US" altLang="zh-CN" sz="1000" dirty="0"/>
              <a:t>: 2503.03979 [cs.CL].</a:t>
            </a:r>
          </a:p>
          <a:p>
            <a:r>
              <a:rPr lang="en-US" altLang="zh-CN" sz="1000" dirty="0"/>
              <a:t>[2] R. Y. Pang, K. J. K. Feng, S. Feng, C. Li, W. Shi, Y. Tsvetkov, J. Heer, and K. Reinecke. Interactive Reasoning: Visualizing and Controlling Chain-of-Thought Reasoning in Large Language Models. 2025. </a:t>
            </a:r>
            <a:r>
              <a:rPr lang="en-US" altLang="zh-CN" sz="1000" dirty="0" err="1"/>
              <a:t>arXiv</a:t>
            </a:r>
            <a:r>
              <a:rPr lang="en-US" altLang="zh-CN" sz="1000" dirty="0"/>
              <a:t>: 2506.23678 [</a:t>
            </a:r>
            <a:r>
              <a:rPr lang="en-US" altLang="zh-CN" sz="1000" dirty="0" err="1"/>
              <a:t>cs.HC</a:t>
            </a:r>
            <a:r>
              <a:rPr lang="en-US" altLang="zh-CN" sz="1000" dirty="0"/>
              <a:t>].</a:t>
            </a:r>
          </a:p>
          <a:p>
            <a:r>
              <a:rPr lang="en-US" altLang="zh-CN" sz="1000" dirty="0"/>
              <a:t>[3] L. Li, Y. Ye, B. Jiang, and W. Zeng. </a:t>
            </a:r>
            <a:r>
              <a:rPr lang="en-US" altLang="zh-CN" sz="1000" dirty="0" err="1"/>
              <a:t>GeoReasoner</a:t>
            </a:r>
            <a:r>
              <a:rPr lang="en-US" altLang="zh-CN" sz="1000" dirty="0"/>
              <a:t>: Geo-localization with Reasoning in Street Views using a Large Vision-Language Model. 2024. </a:t>
            </a:r>
            <a:r>
              <a:rPr lang="en-US" altLang="zh-CN" sz="1000" dirty="0" err="1"/>
              <a:t>arXiv</a:t>
            </a:r>
            <a:r>
              <a:rPr lang="en-US" altLang="zh-CN" sz="1000" dirty="0"/>
              <a:t>: 2406.18572 [cs.CV].</a:t>
            </a:r>
          </a:p>
          <a:p>
            <a:r>
              <a:rPr lang="en-US" altLang="zh-CN" sz="1000" dirty="0"/>
              <a:t>[4] Z. Xiong, Y. Cai, Z. Li, and Y. Wang. Mapping the Minds of LLMs: A Graph-Based Analysis of Reasoning LLM. 2025. </a:t>
            </a:r>
            <a:r>
              <a:rPr lang="en-US" altLang="zh-CN" sz="1000" dirty="0" err="1"/>
              <a:t>arXiv</a:t>
            </a:r>
            <a:r>
              <a:rPr lang="en-US" altLang="zh-CN" sz="1000" dirty="0"/>
              <a:t>: 2505.13890 [cs.CL]. </a:t>
            </a:r>
          </a:p>
          <a:p>
            <a:r>
              <a:rPr lang="en-US" altLang="zh-CN" sz="1000" dirty="0"/>
              <a:t>[5] P. Mondorf and B. Plank. Beyond Accuracy: Evaluating the Reasoning Behavior of Large Language Models – A Survey. 2024. </a:t>
            </a:r>
            <a:r>
              <a:rPr lang="en-US" altLang="zh-CN" sz="1000" dirty="0" err="1"/>
              <a:t>arXiv</a:t>
            </a:r>
            <a:r>
              <a:rPr lang="en-US" altLang="zh-CN" sz="1000" dirty="0"/>
              <a:t>: 2404.01869 [cs.CL].</a:t>
            </a:r>
          </a:p>
          <a:p>
            <a:r>
              <a:rPr lang="en-US" sz="1000" dirty="0"/>
              <a:t>[6] Z. Song, J. Yang, Y. Huang, J. </a:t>
            </a:r>
            <a:r>
              <a:rPr lang="en-US" sz="1000" dirty="0" err="1"/>
              <a:t>Tonglet</a:t>
            </a:r>
            <a:r>
              <a:rPr lang="en-US" sz="1000" dirty="0"/>
              <a:t>, Z. Zhang, T. Cheng, M. Fang, I. </a:t>
            </a:r>
            <a:r>
              <a:rPr lang="en-US" sz="1000" dirty="0" err="1"/>
              <a:t>Gurevych</a:t>
            </a:r>
            <a:r>
              <a:rPr lang="en-US" sz="1000" dirty="0"/>
              <a:t>, and X. Chen. Geolocation with Real Human Gameplay Data: A Large-Scale Dataset and Human-Like Reasoning Framework. 2025. </a:t>
            </a:r>
            <a:r>
              <a:rPr lang="en-US" sz="1000" dirty="0" err="1"/>
              <a:t>arXiv</a:t>
            </a:r>
            <a:r>
              <a:rPr lang="en-US" sz="1000" dirty="0"/>
              <a:t>: 2502.13759 [cs.CV]</a:t>
            </a:r>
          </a:p>
          <a:p>
            <a:r>
              <a:rPr lang="en-US" altLang="zh-CN" sz="1000" dirty="0"/>
              <a:t>[7] F. Cheng, J. Wang, S. Wang, Z. Huang, and X. Li. </a:t>
            </a:r>
            <a:r>
              <a:rPr lang="en-US" altLang="zh-CN" sz="1000" dirty="0" err="1"/>
              <a:t>GeoGuess</a:t>
            </a:r>
            <a:r>
              <a:rPr lang="en-US" altLang="zh-CN" sz="1000" dirty="0"/>
              <a:t>: Multimodal Reasoning based on Hierarchy of Visual Information in Street View. 2025. </a:t>
            </a:r>
            <a:r>
              <a:rPr lang="en-US" altLang="zh-CN" sz="1000" dirty="0" err="1"/>
              <a:t>arXiv</a:t>
            </a:r>
            <a:r>
              <a:rPr lang="en-US" altLang="zh-CN" sz="1000" dirty="0"/>
              <a:t>: 2506.16633 [cs.CL].</a:t>
            </a:r>
          </a:p>
        </p:txBody>
      </p:sp>
    </p:spTree>
    <p:extLst>
      <p:ext uri="{BB962C8B-B14F-4D97-AF65-F5344CB8AC3E}">
        <p14:creationId xmlns:p14="http://schemas.microsoft.com/office/powerpoint/2010/main" val="291779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537991-3000-4E83-DB38-673D1CE32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920" y="2959854"/>
            <a:ext cx="6703684" cy="1214581"/>
          </a:xfrm>
        </p:spPr>
        <p:txBody>
          <a:bodyPr/>
          <a:lstStyle/>
          <a:p>
            <a:r>
              <a:rPr lang="en-US" altLang="zh-CN" sz="1800" dirty="0"/>
              <a:t>This study aims to investigate the multi-modal reasoning process through the lens of image-based geo-localization</a:t>
            </a:r>
            <a:endParaRPr lang="zh-CN" altLang="en-US" sz="18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40766D-5240-6C50-6C78-B654ED1F14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34F8D20-B0BE-8F91-217A-D736D7AC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9274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BBE30-7B07-4DC4-0E20-5B4B556D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09694A4-94B5-D838-A86E-DE088EDE0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054" y="2129714"/>
            <a:ext cx="5184727" cy="3618588"/>
          </a:xfrm>
        </p:spPr>
        <p:txBody>
          <a:bodyPr/>
          <a:lstStyle/>
          <a:p>
            <a:r>
              <a:rPr lang="de-DE" sz="1400" b="1" dirty="0"/>
              <a:t>RQ1: </a:t>
            </a:r>
            <a:r>
              <a:rPr lang="en-US" altLang="zh-CN" sz="1400" b="1" dirty="0"/>
              <a:t>How capable are </a:t>
            </a:r>
            <a:r>
              <a:rPr lang="en-US" altLang="zh-CN" sz="1400" b="1" dirty="0" err="1"/>
              <a:t>SoTA</a:t>
            </a:r>
            <a:r>
              <a:rPr lang="en-US" altLang="zh-CN" sz="1400" b="1" dirty="0"/>
              <a:t> LLMs in geo-localization? </a:t>
            </a:r>
          </a:p>
          <a:p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Built an image dataset and benchmarked three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r>
              <a:rPr lang="en-US" sz="1400" b="1" dirty="0"/>
              <a:t>RQ2: </a:t>
            </a:r>
            <a:r>
              <a:rPr lang="en-US" altLang="zh-CN" sz="1400" b="1" dirty="0"/>
              <a:t>Can we visualize their reasoning process?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Proposed a visualization framework </a:t>
            </a:r>
            <a:r>
              <a:rPr lang="en-US" altLang="zh-CN" sz="1400" dirty="0" err="1"/>
              <a:t>GeoMindMap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/>
          </a:p>
          <a:p>
            <a:r>
              <a:rPr lang="en-US" sz="1400" b="1" dirty="0"/>
              <a:t>RQ3: </a:t>
            </a:r>
            <a:r>
              <a:rPr lang="en-US" altLang="zh-CN" sz="1400" b="1" dirty="0"/>
              <a:t>Can we recognize reasoning features?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Identified and analyzed five reasoning features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7E29C6-60EF-CEB8-E250-F82029AC33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D1603A0-0B06-525E-711E-68820C67F54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2800" dirty="0"/>
              <a:t>Study Design</a:t>
            </a:r>
          </a:p>
        </p:txBody>
      </p:sp>
    </p:spTree>
    <p:extLst>
      <p:ext uri="{BB962C8B-B14F-4D97-AF65-F5344CB8AC3E}">
        <p14:creationId xmlns:p14="http://schemas.microsoft.com/office/powerpoint/2010/main" val="153686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2962D-1E80-3488-8390-8B3E1AF24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A83430-2328-F303-7F9A-6E4467D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6FC27F7-4C16-99F9-3EB5-1473A001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sz="2800" dirty="0"/>
              <a:t>Approach </a:t>
            </a:r>
            <a:r>
              <a:rPr lang="de-DE" sz="2800" dirty="0" err="1"/>
              <a:t>Overview</a:t>
            </a:r>
            <a:endParaRPr lang="de-DE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9FC28F-46E5-248B-C0D7-ACC1F109386B}"/>
              </a:ext>
            </a:extLst>
          </p:cNvPr>
          <p:cNvSpPr txBox="1"/>
          <p:nvPr/>
        </p:nvSpPr>
        <p:spPr>
          <a:xfrm>
            <a:off x="381384" y="1884940"/>
            <a:ext cx="1838739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dirty="0">
                <a:latin typeface="+mn-lt"/>
              </a:rPr>
              <a:t>Image</a:t>
            </a:r>
            <a:endParaRPr lang="zh-CN" altLang="en-US" sz="1400" dirty="0" err="1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AC8BE8-5316-FA44-8AB7-2EC8C57A364D}"/>
              </a:ext>
            </a:extLst>
          </p:cNvPr>
          <p:cNvSpPr txBox="1"/>
          <p:nvPr/>
        </p:nvSpPr>
        <p:spPr>
          <a:xfrm>
            <a:off x="381384" y="3824878"/>
            <a:ext cx="1838739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dirty="0">
                <a:latin typeface="+mn-lt"/>
              </a:rPr>
              <a:t>Prompt</a:t>
            </a:r>
            <a:endParaRPr lang="zh-CN" altLang="en-US" sz="1400" dirty="0" err="1">
              <a:latin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5BBF72-E8D1-7CD6-8716-3E7164A6CD22}"/>
              </a:ext>
            </a:extLst>
          </p:cNvPr>
          <p:cNvSpPr txBox="1"/>
          <p:nvPr/>
        </p:nvSpPr>
        <p:spPr>
          <a:xfrm>
            <a:off x="2618776" y="3094525"/>
            <a:ext cx="1464222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dirty="0">
                <a:latin typeface="+mn-lt"/>
              </a:rPr>
              <a:t>LLM</a:t>
            </a:r>
            <a:endParaRPr lang="zh-CN" altLang="en-US" sz="1400" dirty="0" err="1">
              <a:latin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711D89-6C91-3811-9D02-BDDB90543B93}"/>
              </a:ext>
            </a:extLst>
          </p:cNvPr>
          <p:cNvSpPr txBox="1"/>
          <p:nvPr/>
        </p:nvSpPr>
        <p:spPr>
          <a:xfrm>
            <a:off x="4106124" y="3614018"/>
            <a:ext cx="2829114" cy="3699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b="1" dirty="0">
                <a:latin typeface="+mn-lt"/>
              </a:rPr>
              <a:t>Reasoning Tokens </a:t>
            </a:r>
            <a:r>
              <a:rPr lang="en-US" altLang="zh-CN" sz="1100" b="1" dirty="0"/>
              <a:t>(Reasoning Summary)</a:t>
            </a:r>
          </a:p>
          <a:p>
            <a:pPr>
              <a:lnSpc>
                <a:spcPct val="114000"/>
              </a:lnSpc>
            </a:pPr>
            <a:r>
              <a:rPr lang="en-US" altLang="zh-CN" sz="1100" dirty="0">
                <a:latin typeface="+mn-lt"/>
              </a:rPr>
              <a:t> + Output Tokens (Output Text)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2D8DF2D-0AE5-A3F5-91EA-50DB9FD5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84" y="2313292"/>
            <a:ext cx="1275200" cy="93490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1D6669-F3BF-85C7-6477-6FE512C6D935}"/>
              </a:ext>
            </a:extLst>
          </p:cNvPr>
          <p:cNvSpPr txBox="1"/>
          <p:nvPr/>
        </p:nvSpPr>
        <p:spPr>
          <a:xfrm>
            <a:off x="381384" y="4255903"/>
            <a:ext cx="1457577" cy="5154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00" i="1" dirty="0"/>
              <a:t>“Your task is to deduce the specific location …</a:t>
            </a:r>
          </a:p>
          <a:p>
            <a:pPr>
              <a:lnSpc>
                <a:spcPct val="114000"/>
              </a:lnSpc>
            </a:pPr>
            <a:r>
              <a:rPr lang="en-US" altLang="zh-CN" sz="1100" i="1" dirty="0">
                <a:latin typeface="+mn-lt"/>
              </a:rPr>
              <a:t>Let’s think step by step”</a:t>
            </a:r>
            <a:endParaRPr lang="zh-CN" altLang="en-US" sz="1100" i="1" dirty="0" err="1">
              <a:latin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D242A2-C5F1-4898-AF38-4902EA07728D}"/>
              </a:ext>
            </a:extLst>
          </p:cNvPr>
          <p:cNvSpPr txBox="1"/>
          <p:nvPr/>
        </p:nvSpPr>
        <p:spPr>
          <a:xfrm>
            <a:off x="4637626" y="3073837"/>
            <a:ext cx="771529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dirty="0">
                <a:latin typeface="+mn-lt"/>
              </a:rPr>
              <a:t>Output</a:t>
            </a:r>
            <a:endParaRPr lang="zh-CN" altLang="en-US" sz="1400" dirty="0" err="1">
              <a:latin typeface="+mn-lt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EDBF139B-3FBF-4321-505E-DA558EAEE944}"/>
              </a:ext>
            </a:extLst>
          </p:cNvPr>
          <p:cNvSpPr/>
          <p:nvPr/>
        </p:nvSpPr>
        <p:spPr>
          <a:xfrm rot="2510785">
            <a:off x="1824600" y="2644763"/>
            <a:ext cx="705678" cy="3277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sz="1600" dirty="0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34BCE5BA-524B-5BDB-FBFB-7F572732AC3C}"/>
              </a:ext>
            </a:extLst>
          </p:cNvPr>
          <p:cNvSpPr/>
          <p:nvPr/>
        </p:nvSpPr>
        <p:spPr>
          <a:xfrm rot="19208931">
            <a:off x="1646995" y="3547131"/>
            <a:ext cx="882842" cy="3277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sz="1600" dirty="0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A2F38D5E-FBCF-B169-1E7B-803FBEB84F30}"/>
              </a:ext>
            </a:extLst>
          </p:cNvPr>
          <p:cNvSpPr/>
          <p:nvPr/>
        </p:nvSpPr>
        <p:spPr>
          <a:xfrm>
            <a:off x="3315948" y="3043191"/>
            <a:ext cx="705678" cy="3277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sz="16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A9DCA9E-F8D4-11ED-5089-EC309EB29BCF}"/>
              </a:ext>
            </a:extLst>
          </p:cNvPr>
          <p:cNvSpPr txBox="1"/>
          <p:nvPr/>
        </p:nvSpPr>
        <p:spPr>
          <a:xfrm>
            <a:off x="7586259" y="4667580"/>
            <a:ext cx="1557741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dirty="0">
                <a:latin typeface="+mn-lt"/>
              </a:rPr>
              <a:t>RQ3: </a:t>
            </a:r>
          </a:p>
          <a:p>
            <a:pPr>
              <a:lnSpc>
                <a:spcPct val="114000"/>
              </a:lnSpc>
            </a:pPr>
            <a:r>
              <a:rPr lang="en-US" altLang="zh-CN" sz="1400" dirty="0">
                <a:latin typeface="+mn-lt"/>
              </a:rPr>
              <a:t>Features Analysis</a:t>
            </a:r>
            <a:endParaRPr lang="zh-CN" altLang="en-US" sz="1400" dirty="0" err="1">
              <a:latin typeface="+mn-lt"/>
            </a:endParaRPr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C57E8A95-50C2-3793-6771-A0FC1A2F1A76}"/>
              </a:ext>
            </a:extLst>
          </p:cNvPr>
          <p:cNvSpPr/>
          <p:nvPr/>
        </p:nvSpPr>
        <p:spPr>
          <a:xfrm rot="16200000">
            <a:off x="7183714" y="3395846"/>
            <a:ext cx="281982" cy="64441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C12EA7-37AE-0F8B-BD3B-5C51EA9EACCC}"/>
              </a:ext>
            </a:extLst>
          </p:cNvPr>
          <p:cNvSpPr txBox="1"/>
          <p:nvPr/>
        </p:nvSpPr>
        <p:spPr>
          <a:xfrm>
            <a:off x="7816793" y="3614018"/>
            <a:ext cx="1194710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dirty="0">
                <a:latin typeface="+mn-lt"/>
              </a:rPr>
              <a:t>RQ2: Visualization</a:t>
            </a:r>
            <a:endParaRPr lang="zh-CN" altLang="en-US" sz="1400" dirty="0" err="1">
              <a:latin typeface="+mn-lt"/>
            </a:endParaRP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5600532D-23A7-C6A2-DEC9-D9297F0BE050}"/>
              </a:ext>
            </a:extLst>
          </p:cNvPr>
          <p:cNvSpPr/>
          <p:nvPr/>
        </p:nvSpPr>
        <p:spPr>
          <a:xfrm rot="18911618">
            <a:off x="7021522" y="3907417"/>
            <a:ext cx="281982" cy="89452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sz="1600" dirty="0"/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0E5EB00C-26E4-0C58-D23A-E7032A4643C5}"/>
              </a:ext>
            </a:extLst>
          </p:cNvPr>
          <p:cNvSpPr/>
          <p:nvPr/>
        </p:nvSpPr>
        <p:spPr>
          <a:xfrm rot="13102572">
            <a:off x="7048546" y="2580780"/>
            <a:ext cx="281982" cy="89452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sz="1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27E6C33-B6EB-4914-18EE-BCE23CC1110C}"/>
              </a:ext>
            </a:extLst>
          </p:cNvPr>
          <p:cNvSpPr txBox="1"/>
          <p:nvPr/>
        </p:nvSpPr>
        <p:spPr>
          <a:xfrm>
            <a:off x="7646912" y="2504473"/>
            <a:ext cx="1194710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+mn-lt"/>
              </a:rPr>
              <a:t>RQ1:</a:t>
            </a:r>
          </a:p>
          <a:p>
            <a:pPr>
              <a:lnSpc>
                <a:spcPct val="114000"/>
              </a:lnSpc>
            </a:pPr>
            <a:r>
              <a:rPr lang="en-US" altLang="zh-CN" sz="1400" b="1" dirty="0">
                <a:latin typeface="+mn-lt"/>
              </a:rPr>
              <a:t>Benchmark</a:t>
            </a:r>
          </a:p>
        </p:txBody>
      </p:sp>
    </p:spTree>
    <p:extLst>
      <p:ext uri="{BB962C8B-B14F-4D97-AF65-F5344CB8AC3E}">
        <p14:creationId xmlns:p14="http://schemas.microsoft.com/office/powerpoint/2010/main" val="784183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BCA56-F0DD-8974-8FAE-AA2E445C3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8C92B9-5021-8654-82E0-238BB78419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26ED286-3524-8AB4-1A9B-F8118D1E2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sz="2800" dirty="0"/>
              <a:t>RQ1: Benchmark – Approach</a:t>
            </a:r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B3B62DD2-6CE9-0CDF-4E32-FC708FEBF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586951"/>
            <a:ext cx="6588606" cy="4752975"/>
          </a:xfrm>
        </p:spPr>
        <p:txBody>
          <a:bodyPr/>
          <a:lstStyle/>
          <a:p>
            <a:r>
              <a:rPr lang="en-US" altLang="zh-CN" sz="1400" b="1" dirty="0"/>
              <a:t>Image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Existing datasets: street view images -&gt; risk of overfitting, scene limitations [6,7]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86 smartphone 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Balanced </a:t>
            </a:r>
            <a:r>
              <a:rPr lang="en-US" altLang="zh-CN" sz="1400" dirty="0" err="1"/>
              <a:t>locatability</a:t>
            </a:r>
            <a:r>
              <a:rPr lang="en-US" altLang="zh-CN" sz="1400" dirty="0"/>
              <a:t> [3] (quantifying ease of geo-localization): high (&gt;0.4) and low (&lt;0.4)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Geographic diversity: multiple countries, urban &amp; rural areas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Scene diversity: night, indoors, and natural</a:t>
            </a:r>
          </a:p>
          <a:p>
            <a:endParaRPr lang="en-US" altLang="zh-CN" sz="1400" dirty="0"/>
          </a:p>
          <a:p>
            <a:r>
              <a:rPr lang="en-US" altLang="zh-CN" sz="1400" b="1" dirty="0"/>
              <a:t>Prompt and Reasoning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Prompt model to think step by step: identify clues -&gt; update candidates iteratively -&gt; conclusion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Model’s </a:t>
            </a:r>
            <a:r>
              <a:rPr lang="en-US" altLang="zh-CN" sz="1400" dirty="0" err="1"/>
              <a:t>repsonse</a:t>
            </a:r>
            <a:r>
              <a:rPr lang="en-US" altLang="zh-CN" sz="1400" dirty="0"/>
              <a:t>: reasoning summary + location conclusion</a:t>
            </a:r>
          </a:p>
          <a:p>
            <a:endParaRPr lang="en-US" altLang="zh-CN" sz="1400" dirty="0"/>
          </a:p>
          <a:p>
            <a:r>
              <a:rPr lang="en-US" altLang="zh-CN" sz="1400" b="1" dirty="0" err="1"/>
              <a:t>SoTA</a:t>
            </a:r>
            <a:r>
              <a:rPr lang="en-US" altLang="zh-CN" sz="1400" b="1" dirty="0"/>
              <a:t> LLMs</a:t>
            </a:r>
          </a:p>
          <a:p>
            <a:r>
              <a:rPr lang="en-US" altLang="zh-CN" sz="1400" dirty="0"/>
              <a:t>OpenAI o4-mini     Claude Sonnet 4      Gemini 2.5 Pro</a:t>
            </a:r>
          </a:p>
          <a:p>
            <a:endParaRPr lang="en-US" altLang="zh-CN" sz="1400" b="1" dirty="0"/>
          </a:p>
          <a:p>
            <a:r>
              <a:rPr lang="en-US" altLang="zh-CN" sz="1400" b="1" dirty="0"/>
              <a:t>Evaluation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Correctness: Granularity Score (GS)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Efficiency: response time, response token, reasoning token </a:t>
            </a:r>
            <a:endParaRPr lang="en-US" sz="1400" b="1" dirty="0"/>
          </a:p>
          <a:p>
            <a:endParaRPr lang="en-US" sz="1400" b="1" dirty="0"/>
          </a:p>
          <a:p>
            <a:endParaRPr lang="de-DE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6170C88-CD98-E2F6-A3E8-786AF56BB0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32" r="3811" b="6141"/>
          <a:stretch>
            <a:fillRect/>
          </a:stretch>
        </p:blipFill>
        <p:spPr>
          <a:xfrm>
            <a:off x="6721589" y="4766683"/>
            <a:ext cx="2133946" cy="168706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DB72E2A-1FB1-9C13-4041-FE1AF191D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365" y="3281941"/>
            <a:ext cx="1023549" cy="7662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A20C25-954C-AAF3-D63A-2D4956888A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062"/>
          <a:stretch>
            <a:fillRect/>
          </a:stretch>
        </p:blipFill>
        <p:spPr>
          <a:xfrm>
            <a:off x="7067018" y="2563448"/>
            <a:ext cx="1016833" cy="6891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A037C5-BFF9-3169-90B9-33A609A56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825" y="1812543"/>
            <a:ext cx="1000140" cy="7313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FA83E5-B4E1-D310-71AC-51058F3D2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018" y="1043913"/>
            <a:ext cx="998947" cy="7323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1AB970B-D3C7-F309-0C0A-A90C2AF7F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8914" y="1104696"/>
            <a:ext cx="964096" cy="7218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D55786-31D1-0EA8-E534-76853CE3E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8162" y="1846872"/>
            <a:ext cx="964096" cy="70582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626B203-395D-A798-7844-003A9A307D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9778" y="2576120"/>
            <a:ext cx="960605" cy="70582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530A267-DA96-2711-CDB9-11177ACDD4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9778" y="3328794"/>
            <a:ext cx="959904" cy="71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7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7F230-1EDF-6F6E-DA59-5CA4CEB7C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3AD3F6-7104-38DE-5C7A-80077F31D4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1161D6C-F5ED-4FF4-89AE-5526C783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sz="2800" dirty="0"/>
              <a:t>RQ1: Benchmark – </a:t>
            </a:r>
            <a:r>
              <a:rPr lang="de-DE" sz="2800" dirty="0" err="1"/>
              <a:t>Results</a:t>
            </a:r>
            <a:endParaRPr lang="de-DE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455CCB2-D424-324C-4C05-E956B499D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50" y="1604789"/>
            <a:ext cx="5430699" cy="1967025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22D0F8FD-AD28-2773-8347-3AB4CBE668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22472" y="4079894"/>
            <a:ext cx="5011308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models: ~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city-level correctness (GS ≈ 2.0)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lvl="0" indent="-285750" eaLnBrk="0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Arial" panose="020B0604020202020204" pitchFamily="34" charset="0"/>
              </a:rPr>
              <a:t>OpenAI o4-mini: </a:t>
            </a:r>
            <a:r>
              <a:rPr lang="en-US" altLang="zh-CN" sz="1400" dirty="0">
                <a:latin typeface="Arial" panose="020B0604020202020204" pitchFamily="34" charset="0"/>
              </a:rPr>
              <a:t>medium GS, </a:t>
            </a:r>
            <a:r>
              <a:rPr lang="zh-CN" altLang="zh-CN" sz="1400" dirty="0">
                <a:latin typeface="Arial" panose="020B0604020202020204" pitchFamily="34" charset="0"/>
              </a:rPr>
              <a:t>high token </a:t>
            </a:r>
            <a:r>
              <a:rPr lang="en-US" altLang="zh-CN" sz="1400" dirty="0">
                <a:latin typeface="Arial" panose="020B0604020202020204" pitchFamily="34" charset="0"/>
              </a:rPr>
              <a:t>&amp;</a:t>
            </a:r>
            <a:r>
              <a:rPr lang="zh-CN" altLang="zh-CN" sz="1400" dirty="0">
                <a:latin typeface="Arial" panose="020B0604020202020204" pitchFamily="34" charset="0"/>
              </a:rPr>
              <a:t> time cost</a:t>
            </a:r>
            <a:endParaRPr kumimoji="0" lang="en-US" altLang="zh-CN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Gemini 2.5 Pro: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GS</a:t>
            </a:r>
            <a:r>
              <a:rPr lang="en-US" altLang="zh-CN" sz="1400" dirty="0">
                <a:latin typeface="Arial" panose="020B0604020202020204" pitchFamily="34" charset="0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 response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Claude Sonnet 4: </a:t>
            </a:r>
            <a:r>
              <a:rPr lang="en-US" altLang="zh-CN" sz="1400" dirty="0">
                <a:latin typeface="Arial" panose="020B0604020202020204" pitchFamily="34" charset="0"/>
              </a:rPr>
              <a:t>lowest GS,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lightweight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ew tokens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48C19E-C68F-2947-5DE8-10CDF386CC8B}"/>
              </a:ext>
            </a:extLst>
          </p:cNvPr>
          <p:cNvSpPr/>
          <p:nvPr/>
        </p:nvSpPr>
        <p:spPr>
          <a:xfrm>
            <a:off x="3397250" y="2197684"/>
            <a:ext cx="685800" cy="11741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7581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EC51B-0E45-FD95-C20A-10093044C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3871BF-88E4-2A2C-2527-597E13E5C9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478E510-3720-02C7-2E5E-E55D21B9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sz="2800" dirty="0"/>
              <a:t>RQ1: Benchmark – </a:t>
            </a:r>
            <a:r>
              <a:rPr lang="de-DE" sz="2800" dirty="0" err="1"/>
              <a:t>Results</a:t>
            </a:r>
            <a:endParaRPr lang="de-DE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85E3F64-F7BC-7774-3CF4-217FE476F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50" y="1604789"/>
            <a:ext cx="5430699" cy="1967025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6B274D24-0A57-265B-1114-421967A940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22472" y="4079894"/>
            <a:ext cx="5011308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models: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~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city-level correctness (GS ≈ 2.0)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marL="285750" lvl="0" indent="-285750" eaLnBrk="0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Arial" panose="020B0604020202020204" pitchFamily="34" charset="0"/>
              </a:rPr>
              <a:t>OpenAI o4-mini: </a:t>
            </a:r>
            <a:r>
              <a:rPr lang="en-US" altLang="zh-CN" sz="1400" b="1" dirty="0">
                <a:latin typeface="Arial" panose="020B0604020202020204" pitchFamily="34" charset="0"/>
              </a:rPr>
              <a:t>medium GS, </a:t>
            </a:r>
            <a:r>
              <a:rPr lang="zh-CN" altLang="zh-CN" sz="1400" b="1" dirty="0">
                <a:latin typeface="Arial" panose="020B0604020202020204" pitchFamily="34" charset="0"/>
              </a:rPr>
              <a:t>high token </a:t>
            </a:r>
            <a:r>
              <a:rPr lang="en-US" altLang="zh-CN" sz="1400" b="1" dirty="0">
                <a:latin typeface="Arial" panose="020B0604020202020204" pitchFamily="34" charset="0"/>
              </a:rPr>
              <a:t>&amp;</a:t>
            </a:r>
            <a:r>
              <a:rPr lang="zh-CN" altLang="zh-CN" sz="1400" b="1" dirty="0">
                <a:latin typeface="Arial" panose="020B0604020202020204" pitchFamily="34" charset="0"/>
              </a:rPr>
              <a:t> time cost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Gemini 2.5 Pro: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GS</a:t>
            </a:r>
            <a:r>
              <a:rPr lang="en-US" altLang="zh-CN" sz="1400" dirty="0">
                <a:latin typeface="Arial" panose="020B0604020202020204" pitchFamily="34" charset="0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 response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Claude Sonnet 4: </a:t>
            </a:r>
            <a:r>
              <a:rPr lang="en-US" altLang="zh-CN" sz="1400" dirty="0">
                <a:latin typeface="Arial" panose="020B0604020202020204" pitchFamily="34" charset="0"/>
              </a:rPr>
              <a:t>lowest GS,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lightweight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ew tokens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C9A38A-C2E7-44FA-9DD7-20A1E11C637A}"/>
              </a:ext>
            </a:extLst>
          </p:cNvPr>
          <p:cNvSpPr/>
          <p:nvPr/>
        </p:nvSpPr>
        <p:spPr>
          <a:xfrm>
            <a:off x="3397250" y="2197685"/>
            <a:ext cx="3816350" cy="266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795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3AA9884A-113D-4C11-9945-C6A08D921A6E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402C367E-F50E-423C-A37C-5A8CABF57FC5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5CCDF41C-F6E0-4FD6-99AE-3A51B2B147FF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1567C3F1-47A2-4B46-B4FE-8FF264F6166D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F07EE733-870D-406F-B5B6-25783610C7BF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B8BECA3F-AAB3-4A25-9CB6-CCBE808D17E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2111_Praesentationsvorlage_3-4</Template>
  <TotalTime>8824</TotalTime>
  <Words>2282</Words>
  <Application>Microsoft Office PowerPoint</Application>
  <PresentationFormat>全屏显示(4:3)</PresentationFormat>
  <Paragraphs>433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Arial</vt:lpstr>
      <vt:lpstr>Calibri</vt:lpstr>
      <vt:lpstr>Cambria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Tracing Locations Through Words and Images: Investigating Large Language Model Reasoning in Geo-Localization</vt:lpstr>
      <vt:lpstr>Motivation</vt:lpstr>
      <vt:lpstr>Research Gaps</vt:lpstr>
      <vt:lpstr>Objective</vt:lpstr>
      <vt:lpstr>Study Design</vt:lpstr>
      <vt:lpstr>Approach Overview</vt:lpstr>
      <vt:lpstr>RQ1: Benchmark – Approach</vt:lpstr>
      <vt:lpstr>RQ1: Benchmark – Results</vt:lpstr>
      <vt:lpstr>RQ1: Benchmark – Results</vt:lpstr>
      <vt:lpstr>RQ1: Benchmark – Results</vt:lpstr>
      <vt:lpstr>RQ1: Benchmark – Results</vt:lpstr>
      <vt:lpstr>RQ1: Benchmark – Summary</vt:lpstr>
      <vt:lpstr>RQ2: Visualization – Introduction</vt:lpstr>
      <vt:lpstr>RQ2: Visualization – Approach</vt:lpstr>
      <vt:lpstr>RQ2: Visualization – Approach</vt:lpstr>
      <vt:lpstr>RQ2: Visualization – Approach</vt:lpstr>
      <vt:lpstr>RQ2: Visualization – Approach</vt:lpstr>
      <vt:lpstr>RQ2: Visualization – Approach</vt:lpstr>
      <vt:lpstr>RQ2: Visualization – Approach</vt:lpstr>
      <vt:lpstr>RQ2: Visualization – Results</vt:lpstr>
      <vt:lpstr>RQ2: Visualization – Summary</vt:lpstr>
      <vt:lpstr>RQ3: Characterization – Introduction</vt:lpstr>
      <vt:lpstr>RQ3: Characterization – Approach</vt:lpstr>
      <vt:lpstr>RQ3: Characterization – Approach</vt:lpstr>
      <vt:lpstr>RQ3: Characterization – Approach</vt:lpstr>
      <vt:lpstr>RQ3: Characterization – Approach</vt:lpstr>
      <vt:lpstr>RQ3: Characterization – Approach</vt:lpstr>
      <vt:lpstr>RQ3: Characterization – Results</vt:lpstr>
      <vt:lpstr>RQ3: Characterization – Results</vt:lpstr>
      <vt:lpstr>RQ3: Characterization – Results</vt:lpstr>
      <vt:lpstr>RQ3: Characterization – Results</vt:lpstr>
      <vt:lpstr>RQ3: Characterization – Results</vt:lpstr>
      <vt:lpstr>RQ3: Characterization – Results</vt:lpstr>
      <vt:lpstr>RQ3: Characterization – Results</vt:lpstr>
      <vt:lpstr>RQ3: Characterization – Results</vt:lpstr>
      <vt:lpstr>RQ3: Characterization – Results</vt:lpstr>
      <vt:lpstr>RQ3: Characterization – Summary</vt:lpstr>
      <vt:lpstr>Discussion</vt:lpstr>
      <vt:lpstr>PowerPoint 演示文稿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Yujiaxuan Wang</dc:creator>
  <cp:lastModifiedBy>Yujiaxuan Wang</cp:lastModifiedBy>
  <cp:revision>14</cp:revision>
  <cp:lastPrinted>2015-07-30T14:04:45Z</cp:lastPrinted>
  <dcterms:created xsi:type="dcterms:W3CDTF">2025-10-02T09:44:36Z</dcterms:created>
  <dcterms:modified xsi:type="dcterms:W3CDTF">2025-10-12T10:26:10Z</dcterms:modified>
</cp:coreProperties>
</file>